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91" r:id="rId1"/>
  </p:sldMasterIdLst>
  <p:notesMasterIdLst>
    <p:notesMasterId r:id="rId68"/>
  </p:notesMasterIdLst>
  <p:handoutMasterIdLst>
    <p:handoutMasterId r:id="rId69"/>
  </p:handoutMasterIdLst>
  <p:sldIdLst>
    <p:sldId id="256" r:id="rId2"/>
    <p:sldId id="338" r:id="rId3"/>
    <p:sldId id="340" r:id="rId4"/>
    <p:sldId id="259" r:id="rId5"/>
    <p:sldId id="348" r:id="rId6"/>
    <p:sldId id="261" r:id="rId7"/>
    <p:sldId id="262" r:id="rId8"/>
    <p:sldId id="263" r:id="rId9"/>
    <p:sldId id="316" r:id="rId10"/>
    <p:sldId id="264" r:id="rId11"/>
    <p:sldId id="265" r:id="rId12"/>
    <p:sldId id="302" r:id="rId13"/>
    <p:sldId id="308" r:id="rId14"/>
    <p:sldId id="310" r:id="rId15"/>
    <p:sldId id="349" r:id="rId16"/>
    <p:sldId id="313" r:id="rId17"/>
    <p:sldId id="312" r:id="rId18"/>
    <p:sldId id="270" r:id="rId19"/>
    <p:sldId id="344" r:id="rId20"/>
    <p:sldId id="334" r:id="rId21"/>
    <p:sldId id="345" r:id="rId22"/>
    <p:sldId id="346"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339" r:id="rId39"/>
    <p:sldId id="286" r:id="rId40"/>
    <p:sldId id="343" r:id="rId41"/>
    <p:sldId id="287" r:id="rId42"/>
    <p:sldId id="299" r:id="rId43"/>
    <p:sldId id="300" r:id="rId44"/>
    <p:sldId id="327" r:id="rId45"/>
    <p:sldId id="328" r:id="rId46"/>
    <p:sldId id="335" r:id="rId47"/>
    <p:sldId id="342" r:id="rId48"/>
    <p:sldId id="365" r:id="rId49"/>
    <p:sldId id="347" r:id="rId50"/>
    <p:sldId id="317" r:id="rId51"/>
    <p:sldId id="323" r:id="rId52"/>
    <p:sldId id="358" r:id="rId53"/>
    <p:sldId id="359" r:id="rId54"/>
    <p:sldId id="360" r:id="rId55"/>
    <p:sldId id="361" r:id="rId56"/>
    <p:sldId id="362" r:id="rId57"/>
    <p:sldId id="363" r:id="rId58"/>
    <p:sldId id="364" r:id="rId59"/>
    <p:sldId id="321" r:id="rId60"/>
    <p:sldId id="315" r:id="rId61"/>
    <p:sldId id="293" r:id="rId62"/>
    <p:sldId id="294" r:id="rId63"/>
    <p:sldId id="295" r:id="rId64"/>
    <p:sldId id="296" r:id="rId65"/>
    <p:sldId id="297" r:id="rId66"/>
    <p:sldId id="298" r:id="rId67"/>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pitchFamily="18" charset="0"/>
        <a:ea typeface="+mn-ea"/>
        <a:cs typeface="+mn-cs"/>
      </a:defRPr>
    </a:lvl1pPr>
    <a:lvl2pPr marL="457200" algn="l" rtl="0" fontAlgn="base">
      <a:spcBef>
        <a:spcPct val="0"/>
      </a:spcBef>
      <a:spcAft>
        <a:spcPct val="0"/>
      </a:spcAft>
      <a:defRPr sz="2400" kern="1200">
        <a:solidFill>
          <a:schemeClr val="tx1"/>
        </a:solidFill>
        <a:latin typeface="Times" pitchFamily="18" charset="0"/>
        <a:ea typeface="+mn-ea"/>
        <a:cs typeface="+mn-cs"/>
      </a:defRPr>
    </a:lvl2pPr>
    <a:lvl3pPr marL="914400" algn="l" rtl="0" fontAlgn="base">
      <a:spcBef>
        <a:spcPct val="0"/>
      </a:spcBef>
      <a:spcAft>
        <a:spcPct val="0"/>
      </a:spcAft>
      <a:defRPr sz="2400" kern="1200">
        <a:solidFill>
          <a:schemeClr val="tx1"/>
        </a:solidFill>
        <a:latin typeface="Times" pitchFamily="18" charset="0"/>
        <a:ea typeface="+mn-ea"/>
        <a:cs typeface="+mn-cs"/>
      </a:defRPr>
    </a:lvl3pPr>
    <a:lvl4pPr marL="1371600" algn="l" rtl="0" fontAlgn="base">
      <a:spcBef>
        <a:spcPct val="0"/>
      </a:spcBef>
      <a:spcAft>
        <a:spcPct val="0"/>
      </a:spcAft>
      <a:defRPr sz="2400" kern="1200">
        <a:solidFill>
          <a:schemeClr val="tx1"/>
        </a:solidFill>
        <a:latin typeface="Times" pitchFamily="18" charset="0"/>
        <a:ea typeface="+mn-ea"/>
        <a:cs typeface="+mn-cs"/>
      </a:defRPr>
    </a:lvl4pPr>
    <a:lvl5pPr marL="1828800" algn="l" rtl="0" fontAlgn="base">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FFFFF"/>
    <a:srgbClr val="DDD9C3"/>
    <a:srgbClr val="B31B34"/>
    <a:srgbClr val="FF3300"/>
    <a:srgbClr val="8A0000"/>
    <a:srgbClr val="FA9B00"/>
    <a:srgbClr val="E20000"/>
    <a:srgbClr val="AC0000"/>
    <a:srgbClr val="860000"/>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6" autoAdjust="0"/>
    <p:restoredTop sz="94723" autoAdjust="0"/>
  </p:normalViewPr>
  <p:slideViewPr>
    <p:cSldViewPr>
      <p:cViewPr varScale="1">
        <p:scale>
          <a:sx n="83" d="100"/>
          <a:sy n="83" d="100"/>
        </p:scale>
        <p:origin x="-1560" y="-84"/>
      </p:cViewPr>
      <p:guideLst>
        <p:guide orient="horz" pos="2160"/>
        <p:guide pos="2880"/>
      </p:guideLst>
    </p:cSldViewPr>
  </p:slideViewPr>
  <p:outlineViewPr>
    <p:cViewPr>
      <p:scale>
        <a:sx n="66" d="100"/>
        <a:sy n="66" d="100"/>
      </p:scale>
      <p:origin x="0" y="2040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1" d="100"/>
          <a:sy n="51" d="100"/>
        </p:scale>
        <p:origin x="-1848" y="-108"/>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3170583" cy="480388"/>
          </a:xfrm>
          <a:prstGeom prst="rect">
            <a:avLst/>
          </a:prstGeom>
          <a:noFill/>
          <a:ln w="12700" cap="sq">
            <a:noFill/>
            <a:miter lim="800000"/>
            <a:headEnd type="none" w="sm" len="sm"/>
            <a:tailEnd type="none" w="sm" len="sm"/>
          </a:ln>
          <a:effectLst/>
        </p:spPr>
        <p:txBody>
          <a:bodyPr vert="horz" wrap="square" lIns="96653" tIns="48327" rIns="96653" bIns="48327" numCol="1" anchor="t" anchorCtr="0" compatLnSpc="1">
            <a:prstTxWarp prst="textNoShape">
              <a:avLst/>
            </a:prstTxWarp>
          </a:bodyPr>
          <a:lstStyle>
            <a:lvl1pPr algn="l" eaLnBrk="0" hangingPunct="0">
              <a:defRPr sz="1200" dirty="0">
                <a:latin typeface="Times New Roman" pitchFamily="18" charset="0"/>
              </a:defRPr>
            </a:lvl1pPr>
          </a:lstStyle>
          <a:p>
            <a:pPr>
              <a:defRPr/>
            </a:pPr>
            <a:endParaRPr lang="en-US"/>
          </a:p>
        </p:txBody>
      </p:sp>
      <p:sp>
        <p:nvSpPr>
          <p:cNvPr id="122883" name="Rectangle 3"/>
          <p:cNvSpPr>
            <a:spLocks noGrp="1" noChangeArrowheads="1"/>
          </p:cNvSpPr>
          <p:nvPr>
            <p:ph type="dt" sz="quarter" idx="1"/>
          </p:nvPr>
        </p:nvSpPr>
        <p:spPr bwMode="auto">
          <a:xfrm>
            <a:off x="4144618" y="0"/>
            <a:ext cx="3170583" cy="480388"/>
          </a:xfrm>
          <a:prstGeom prst="rect">
            <a:avLst/>
          </a:prstGeom>
          <a:noFill/>
          <a:ln w="12700" cap="sq">
            <a:noFill/>
            <a:miter lim="800000"/>
            <a:headEnd type="none" w="sm" len="sm"/>
            <a:tailEnd type="none" w="sm" len="sm"/>
          </a:ln>
          <a:effectLst/>
        </p:spPr>
        <p:txBody>
          <a:bodyPr vert="horz" wrap="square" lIns="96653" tIns="48327" rIns="96653" bIns="48327" numCol="1" anchor="t" anchorCtr="0" compatLnSpc="1">
            <a:prstTxWarp prst="textNoShape">
              <a:avLst/>
            </a:prstTxWarp>
          </a:bodyPr>
          <a:lstStyle>
            <a:lvl1pPr algn="r" eaLnBrk="0" hangingPunct="0">
              <a:defRPr sz="1200" dirty="0">
                <a:latin typeface="Times New Roman" pitchFamily="18" charset="0"/>
              </a:defRPr>
            </a:lvl1pPr>
          </a:lstStyle>
          <a:p>
            <a:pPr>
              <a:defRPr/>
            </a:pPr>
            <a:endParaRPr lang="en-US"/>
          </a:p>
        </p:txBody>
      </p:sp>
      <p:sp>
        <p:nvSpPr>
          <p:cNvPr id="122884" name="Rectangle 4"/>
          <p:cNvSpPr>
            <a:spLocks noGrp="1" noChangeArrowheads="1"/>
          </p:cNvSpPr>
          <p:nvPr>
            <p:ph type="ftr" sz="quarter" idx="2"/>
          </p:nvPr>
        </p:nvSpPr>
        <p:spPr bwMode="auto">
          <a:xfrm>
            <a:off x="397566" y="9120813"/>
            <a:ext cx="2773017" cy="322991"/>
          </a:xfrm>
          <a:prstGeom prst="rect">
            <a:avLst/>
          </a:prstGeom>
          <a:noFill/>
          <a:ln w="12700" cap="sq">
            <a:noFill/>
            <a:miter lim="800000"/>
            <a:headEnd type="none" w="sm" len="sm"/>
            <a:tailEnd type="none" w="sm" len="sm"/>
          </a:ln>
          <a:effectLst/>
        </p:spPr>
        <p:txBody>
          <a:bodyPr vert="horz" wrap="square" lIns="96653" tIns="48327" rIns="96653" bIns="48327" numCol="1" anchor="b" anchorCtr="0" compatLnSpc="1">
            <a:prstTxWarp prst="textNoShape">
              <a:avLst/>
            </a:prstTxWarp>
          </a:bodyPr>
          <a:lstStyle>
            <a:lvl1pPr algn="l" eaLnBrk="0" hangingPunct="0">
              <a:defRPr sz="1200" dirty="0">
                <a:latin typeface="Times New Roman" pitchFamily="18" charset="0"/>
              </a:defRPr>
            </a:lvl1pPr>
          </a:lstStyle>
          <a:p>
            <a:pPr>
              <a:defRPr/>
            </a:pPr>
            <a:r>
              <a:rPr lang="en-US" b="1" dirty="0" smtClean="0">
                <a:latin typeface="Arial" panose="020B0604020202020204" pitchFamily="34" charset="0"/>
                <a:cs typeface="Arial" panose="020B0604020202020204" pitchFamily="34" charset="0"/>
              </a:rPr>
              <a:t>© Committee of </a:t>
            </a:r>
            <a:r>
              <a:rPr lang="en-US" b="1" smtClean="0">
                <a:latin typeface="Arial" panose="020B0604020202020204" pitchFamily="34" charset="0"/>
                <a:cs typeface="Arial" panose="020B0604020202020204" pitchFamily="34" charset="0"/>
              </a:rPr>
              <a:t>100  (2013)</a:t>
            </a:r>
            <a:endParaRPr lang="en-US" b="1" dirty="0">
              <a:latin typeface="Arial" panose="020B0604020202020204" pitchFamily="34" charset="0"/>
              <a:cs typeface="Arial" panose="020B0604020202020204" pitchFamily="34" charset="0"/>
            </a:endParaRPr>
          </a:p>
        </p:txBody>
      </p:sp>
      <p:sp>
        <p:nvSpPr>
          <p:cNvPr id="122885" name="Rectangle 5"/>
          <p:cNvSpPr>
            <a:spLocks noGrp="1" noChangeArrowheads="1"/>
          </p:cNvSpPr>
          <p:nvPr>
            <p:ph type="sldNum" sz="quarter" idx="3"/>
          </p:nvPr>
        </p:nvSpPr>
        <p:spPr bwMode="auto">
          <a:xfrm>
            <a:off x="4144618" y="9120813"/>
            <a:ext cx="3170583" cy="480387"/>
          </a:xfrm>
          <a:prstGeom prst="rect">
            <a:avLst/>
          </a:prstGeom>
          <a:noFill/>
          <a:ln w="12700" cap="sq">
            <a:noFill/>
            <a:miter lim="800000"/>
            <a:headEnd type="none" w="sm" len="sm"/>
            <a:tailEnd type="none" w="sm" len="sm"/>
          </a:ln>
          <a:effectLst/>
        </p:spPr>
        <p:txBody>
          <a:bodyPr vert="horz" wrap="square" lIns="96653" tIns="48327" rIns="96653" bIns="48327" numCol="1" anchor="b" anchorCtr="0" compatLnSpc="1">
            <a:prstTxWarp prst="textNoShape">
              <a:avLst/>
            </a:prstTxWarp>
          </a:bodyPr>
          <a:lstStyle>
            <a:lvl1pPr algn="r" eaLnBrk="0" hangingPunct="0">
              <a:defRPr sz="1200">
                <a:latin typeface="Times New Roman" pitchFamily="18" charset="0"/>
              </a:defRPr>
            </a:lvl1pPr>
          </a:lstStyle>
          <a:p>
            <a:pPr>
              <a:defRPr/>
            </a:pPr>
            <a:fld id="{BD49A57C-831E-4CA2-9B99-048E9FE754F3}" type="slidenum">
              <a:rPr lang="en-US"/>
              <a:pPr>
                <a:defRPr/>
              </a:pPr>
              <a:t>‹#›</a:t>
            </a:fld>
            <a:endParaRPr lang="en-US" dirty="0"/>
          </a:p>
        </p:txBody>
      </p:sp>
    </p:spTree>
    <p:extLst>
      <p:ext uri="{BB962C8B-B14F-4D97-AF65-F5344CB8AC3E}">
        <p14:creationId xmlns:p14="http://schemas.microsoft.com/office/powerpoint/2010/main" xmlns="" val="1313023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l" eaLnBrk="0" hangingPunct="0">
              <a:defRPr sz="1200" dirty="0">
                <a:latin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4144618" y="0"/>
            <a:ext cx="3170583" cy="480388"/>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eaLnBrk="0" hangingPunct="0">
              <a:defRPr sz="1200" dirty="0">
                <a:latin typeface="Times New Roman" pitchFamily="18" charset="0"/>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p:spPr>
        <p:txBody>
          <a:bodyPr lIns="94851" tIns="47425" rIns="94851" bIns="47425"/>
          <a:lstStyle/>
          <a:p>
            <a:pPr lvl="0"/>
            <a:endParaRPr lang="en-US" noProof="0"/>
          </a:p>
        </p:txBody>
      </p:sp>
      <p:sp>
        <p:nvSpPr>
          <p:cNvPr id="7173" name="Rectangle 5"/>
          <p:cNvSpPr>
            <a:spLocks noGrp="1" noChangeArrowheads="1"/>
          </p:cNvSpPr>
          <p:nvPr>
            <p:ph type="body" sz="quarter" idx="3"/>
          </p:nvPr>
        </p:nvSpPr>
        <p:spPr bwMode="auto">
          <a:xfrm>
            <a:off x="975693" y="4561226"/>
            <a:ext cx="5363817" cy="43202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813"/>
            <a:ext cx="3170583" cy="480387"/>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l" eaLnBrk="0" hangingPunct="0">
              <a:defRPr sz="1200" dirty="0">
                <a:latin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4144618" y="9120813"/>
            <a:ext cx="3170583" cy="480387"/>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eaLnBrk="0" hangingPunct="0">
              <a:defRPr sz="1200">
                <a:latin typeface="Times New Roman" pitchFamily="18" charset="0"/>
              </a:defRPr>
            </a:lvl1pPr>
          </a:lstStyle>
          <a:p>
            <a:pPr>
              <a:defRPr/>
            </a:pPr>
            <a:fld id="{BF6F34EB-0E01-4910-A55B-4F001A5287CE}" type="slidenum">
              <a:rPr lang="en-US"/>
              <a:pPr>
                <a:defRPr/>
              </a:pPr>
              <a:t>‹#›</a:t>
            </a:fld>
            <a:endParaRPr lang="en-US" dirty="0"/>
          </a:p>
        </p:txBody>
      </p:sp>
    </p:spTree>
    <p:extLst>
      <p:ext uri="{BB962C8B-B14F-4D97-AF65-F5344CB8AC3E}">
        <p14:creationId xmlns:p14="http://schemas.microsoft.com/office/powerpoint/2010/main" xmlns="" val="30993452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a:noFill/>
          <a:extLst>
            <a:ext uri="{909E8E84-426E-40dd-AFC4-6F175D3DCCD1}">
              <a14:hiddenFill xmlns:a14="http://schemas.microsoft.com/office/drawing/2010/main" xmlns="">
                <a:solidFill>
                  <a:srgbClr val="FFFFFF"/>
                </a:solidFill>
              </a14:hiddenFill>
            </a:ext>
          </a:extLst>
        </p:spPr>
      </p:sp>
      <p:sp>
        <p:nvSpPr>
          <p:cNvPr id="11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1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eaLnBrk="0" hangingPunct="0">
              <a:defRPr sz="2500">
                <a:solidFill>
                  <a:schemeClr val="tx1"/>
                </a:solidFill>
                <a:latin typeface="Times" pitchFamily="18" charset="0"/>
              </a:defRPr>
            </a:lvl1pPr>
            <a:lvl2pPr marL="770662" indent="-296408" algn="ctr" eaLnBrk="0" hangingPunct="0">
              <a:defRPr sz="2500">
                <a:solidFill>
                  <a:schemeClr val="tx1"/>
                </a:solidFill>
                <a:latin typeface="Times" pitchFamily="18" charset="0"/>
              </a:defRPr>
            </a:lvl2pPr>
            <a:lvl3pPr marL="1185634" indent="-237127" algn="ctr" eaLnBrk="0" hangingPunct="0">
              <a:defRPr sz="2500">
                <a:solidFill>
                  <a:schemeClr val="tx1"/>
                </a:solidFill>
                <a:latin typeface="Times" pitchFamily="18" charset="0"/>
              </a:defRPr>
            </a:lvl3pPr>
            <a:lvl4pPr marL="1659887" indent="-237127" algn="ctr" eaLnBrk="0" hangingPunct="0">
              <a:defRPr sz="2500">
                <a:solidFill>
                  <a:schemeClr val="tx1"/>
                </a:solidFill>
                <a:latin typeface="Times" pitchFamily="18" charset="0"/>
              </a:defRPr>
            </a:lvl4pPr>
            <a:lvl5pPr marL="2134141" indent="-237127" algn="ctr" eaLnBrk="0" hangingPunct="0">
              <a:defRPr sz="2500">
                <a:solidFill>
                  <a:schemeClr val="tx1"/>
                </a:solidFill>
                <a:latin typeface="Times" pitchFamily="18" charset="0"/>
              </a:defRPr>
            </a:lvl5pPr>
            <a:lvl6pPr marL="2608395" indent="-237127" algn="ctr" eaLnBrk="0" fontAlgn="base" hangingPunct="0">
              <a:spcBef>
                <a:spcPct val="0"/>
              </a:spcBef>
              <a:spcAft>
                <a:spcPct val="0"/>
              </a:spcAft>
              <a:defRPr sz="2500">
                <a:solidFill>
                  <a:schemeClr val="tx1"/>
                </a:solidFill>
                <a:latin typeface="Times" pitchFamily="18" charset="0"/>
              </a:defRPr>
            </a:lvl6pPr>
            <a:lvl7pPr marL="3082648" indent="-237127" algn="ctr" eaLnBrk="0" fontAlgn="base" hangingPunct="0">
              <a:spcBef>
                <a:spcPct val="0"/>
              </a:spcBef>
              <a:spcAft>
                <a:spcPct val="0"/>
              </a:spcAft>
              <a:defRPr sz="2500">
                <a:solidFill>
                  <a:schemeClr val="tx1"/>
                </a:solidFill>
                <a:latin typeface="Times" pitchFamily="18" charset="0"/>
              </a:defRPr>
            </a:lvl7pPr>
            <a:lvl8pPr marL="3556902" indent="-237127" algn="ctr" eaLnBrk="0" fontAlgn="base" hangingPunct="0">
              <a:spcBef>
                <a:spcPct val="0"/>
              </a:spcBef>
              <a:spcAft>
                <a:spcPct val="0"/>
              </a:spcAft>
              <a:defRPr sz="2500">
                <a:solidFill>
                  <a:schemeClr val="tx1"/>
                </a:solidFill>
                <a:latin typeface="Times" pitchFamily="18" charset="0"/>
              </a:defRPr>
            </a:lvl8pPr>
            <a:lvl9pPr marL="4031155" indent="-237127" algn="ctr" eaLnBrk="0" fontAlgn="base" hangingPunct="0">
              <a:spcBef>
                <a:spcPct val="0"/>
              </a:spcBef>
              <a:spcAft>
                <a:spcPct val="0"/>
              </a:spcAft>
              <a:defRPr sz="2500">
                <a:solidFill>
                  <a:schemeClr val="tx1"/>
                </a:solidFill>
                <a:latin typeface="Times" pitchFamily="18" charset="0"/>
              </a:defRPr>
            </a:lvl9pPr>
          </a:lstStyle>
          <a:p>
            <a:pPr algn="r"/>
            <a:endParaRPr lang="en-US" sz="1200">
              <a:latin typeface="Times New Roman" pitchFamily="18" charset="0"/>
            </a:endParaRPr>
          </a:p>
        </p:txBody>
      </p:sp>
    </p:spTree>
    <p:extLst>
      <p:ext uri="{BB962C8B-B14F-4D97-AF65-F5344CB8AC3E}">
        <p14:creationId xmlns:p14="http://schemas.microsoft.com/office/powerpoint/2010/main" xmlns="" val="145027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noFill/>
          <a:extLst>
            <a:ext uri="{909E8E84-426E-40dd-AFC4-6F175D3DCCD1}">
              <a14:hiddenFill xmlns:a14="http://schemas.microsoft.com/office/drawing/2010/main" xmlns="">
                <a:solidFill>
                  <a:srgbClr val="FFFFFF"/>
                </a:solidFill>
              </a14:hiddenFill>
            </a:ext>
          </a:extLst>
        </p:spPr>
      </p:sp>
      <p:sp>
        <p:nvSpPr>
          <p:cNvPr id="245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eaLnBrk="0" hangingPunct="0">
              <a:defRPr sz="2500">
                <a:solidFill>
                  <a:schemeClr val="tx1"/>
                </a:solidFill>
                <a:latin typeface="Times" pitchFamily="18" charset="0"/>
              </a:defRPr>
            </a:lvl1pPr>
            <a:lvl2pPr marL="770662" indent="-296408" algn="ctr" eaLnBrk="0" hangingPunct="0">
              <a:defRPr sz="2500">
                <a:solidFill>
                  <a:schemeClr val="tx1"/>
                </a:solidFill>
                <a:latin typeface="Times" pitchFamily="18" charset="0"/>
              </a:defRPr>
            </a:lvl2pPr>
            <a:lvl3pPr marL="1185634" indent="-237127" algn="ctr" eaLnBrk="0" hangingPunct="0">
              <a:defRPr sz="2500">
                <a:solidFill>
                  <a:schemeClr val="tx1"/>
                </a:solidFill>
                <a:latin typeface="Times" pitchFamily="18" charset="0"/>
              </a:defRPr>
            </a:lvl3pPr>
            <a:lvl4pPr marL="1659887" indent="-237127" algn="ctr" eaLnBrk="0" hangingPunct="0">
              <a:defRPr sz="2500">
                <a:solidFill>
                  <a:schemeClr val="tx1"/>
                </a:solidFill>
                <a:latin typeface="Times" pitchFamily="18" charset="0"/>
              </a:defRPr>
            </a:lvl4pPr>
            <a:lvl5pPr marL="2134141" indent="-237127" algn="ctr" eaLnBrk="0" hangingPunct="0">
              <a:defRPr sz="2500">
                <a:solidFill>
                  <a:schemeClr val="tx1"/>
                </a:solidFill>
                <a:latin typeface="Times" pitchFamily="18" charset="0"/>
              </a:defRPr>
            </a:lvl5pPr>
            <a:lvl6pPr marL="2608395" indent="-237127" algn="ctr" eaLnBrk="0" fontAlgn="base" hangingPunct="0">
              <a:spcBef>
                <a:spcPct val="0"/>
              </a:spcBef>
              <a:spcAft>
                <a:spcPct val="0"/>
              </a:spcAft>
              <a:defRPr sz="2500">
                <a:solidFill>
                  <a:schemeClr val="tx1"/>
                </a:solidFill>
                <a:latin typeface="Times" pitchFamily="18" charset="0"/>
              </a:defRPr>
            </a:lvl6pPr>
            <a:lvl7pPr marL="3082648" indent="-237127" algn="ctr" eaLnBrk="0" fontAlgn="base" hangingPunct="0">
              <a:spcBef>
                <a:spcPct val="0"/>
              </a:spcBef>
              <a:spcAft>
                <a:spcPct val="0"/>
              </a:spcAft>
              <a:defRPr sz="2500">
                <a:solidFill>
                  <a:schemeClr val="tx1"/>
                </a:solidFill>
                <a:latin typeface="Times" pitchFamily="18" charset="0"/>
              </a:defRPr>
            </a:lvl7pPr>
            <a:lvl8pPr marL="3556902" indent="-237127" algn="ctr" eaLnBrk="0" fontAlgn="base" hangingPunct="0">
              <a:spcBef>
                <a:spcPct val="0"/>
              </a:spcBef>
              <a:spcAft>
                <a:spcPct val="0"/>
              </a:spcAft>
              <a:defRPr sz="2500">
                <a:solidFill>
                  <a:schemeClr val="tx1"/>
                </a:solidFill>
                <a:latin typeface="Times" pitchFamily="18" charset="0"/>
              </a:defRPr>
            </a:lvl8pPr>
            <a:lvl9pPr marL="4031155" indent="-237127" algn="ctr" eaLnBrk="0" fontAlgn="base" hangingPunct="0">
              <a:spcBef>
                <a:spcPct val="0"/>
              </a:spcBef>
              <a:spcAft>
                <a:spcPct val="0"/>
              </a:spcAft>
              <a:defRPr sz="2500">
                <a:solidFill>
                  <a:schemeClr val="tx1"/>
                </a:solidFill>
                <a:latin typeface="Times" pitchFamily="18" charset="0"/>
              </a:defRPr>
            </a:lvl9pPr>
          </a:lstStyle>
          <a:p>
            <a:pPr algn="r"/>
            <a:endParaRPr lang="en-US" sz="1200">
              <a:latin typeface="Times New Roman" pitchFamily="18" charset="0"/>
            </a:endParaRPr>
          </a:p>
        </p:txBody>
      </p:sp>
    </p:spTree>
    <p:extLst>
      <p:ext uri="{BB962C8B-B14F-4D97-AF65-F5344CB8AC3E}">
        <p14:creationId xmlns:p14="http://schemas.microsoft.com/office/powerpoint/2010/main" xmlns="" val="3490551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noFill/>
          <a:extLs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eaLnBrk="0" hangingPunct="0">
              <a:defRPr sz="2500">
                <a:solidFill>
                  <a:schemeClr val="tx1"/>
                </a:solidFill>
                <a:latin typeface="Times" pitchFamily="18" charset="0"/>
              </a:defRPr>
            </a:lvl1pPr>
            <a:lvl2pPr marL="770662" indent="-296408" algn="ctr" eaLnBrk="0" hangingPunct="0">
              <a:defRPr sz="2500">
                <a:solidFill>
                  <a:schemeClr val="tx1"/>
                </a:solidFill>
                <a:latin typeface="Times" pitchFamily="18" charset="0"/>
              </a:defRPr>
            </a:lvl2pPr>
            <a:lvl3pPr marL="1185634" indent="-237127" algn="ctr" eaLnBrk="0" hangingPunct="0">
              <a:defRPr sz="2500">
                <a:solidFill>
                  <a:schemeClr val="tx1"/>
                </a:solidFill>
                <a:latin typeface="Times" pitchFamily="18" charset="0"/>
              </a:defRPr>
            </a:lvl3pPr>
            <a:lvl4pPr marL="1659887" indent="-237127" algn="ctr" eaLnBrk="0" hangingPunct="0">
              <a:defRPr sz="2500">
                <a:solidFill>
                  <a:schemeClr val="tx1"/>
                </a:solidFill>
                <a:latin typeface="Times" pitchFamily="18" charset="0"/>
              </a:defRPr>
            </a:lvl4pPr>
            <a:lvl5pPr marL="2134141" indent="-237127" algn="ctr" eaLnBrk="0" hangingPunct="0">
              <a:defRPr sz="2500">
                <a:solidFill>
                  <a:schemeClr val="tx1"/>
                </a:solidFill>
                <a:latin typeface="Times" pitchFamily="18" charset="0"/>
              </a:defRPr>
            </a:lvl5pPr>
            <a:lvl6pPr marL="2608395" indent="-237127" algn="ctr" eaLnBrk="0" fontAlgn="base" hangingPunct="0">
              <a:spcBef>
                <a:spcPct val="0"/>
              </a:spcBef>
              <a:spcAft>
                <a:spcPct val="0"/>
              </a:spcAft>
              <a:defRPr sz="2500">
                <a:solidFill>
                  <a:schemeClr val="tx1"/>
                </a:solidFill>
                <a:latin typeface="Times" pitchFamily="18" charset="0"/>
              </a:defRPr>
            </a:lvl6pPr>
            <a:lvl7pPr marL="3082648" indent="-237127" algn="ctr" eaLnBrk="0" fontAlgn="base" hangingPunct="0">
              <a:spcBef>
                <a:spcPct val="0"/>
              </a:spcBef>
              <a:spcAft>
                <a:spcPct val="0"/>
              </a:spcAft>
              <a:defRPr sz="2500">
                <a:solidFill>
                  <a:schemeClr val="tx1"/>
                </a:solidFill>
                <a:latin typeface="Times" pitchFamily="18" charset="0"/>
              </a:defRPr>
            </a:lvl7pPr>
            <a:lvl8pPr marL="3556902" indent="-237127" algn="ctr" eaLnBrk="0" fontAlgn="base" hangingPunct="0">
              <a:spcBef>
                <a:spcPct val="0"/>
              </a:spcBef>
              <a:spcAft>
                <a:spcPct val="0"/>
              </a:spcAft>
              <a:defRPr sz="2500">
                <a:solidFill>
                  <a:schemeClr val="tx1"/>
                </a:solidFill>
                <a:latin typeface="Times" pitchFamily="18" charset="0"/>
              </a:defRPr>
            </a:lvl8pPr>
            <a:lvl9pPr marL="4031155" indent="-237127" algn="ctr" eaLnBrk="0" fontAlgn="base" hangingPunct="0">
              <a:spcBef>
                <a:spcPct val="0"/>
              </a:spcBef>
              <a:spcAft>
                <a:spcPct val="0"/>
              </a:spcAft>
              <a:defRPr sz="2500">
                <a:solidFill>
                  <a:schemeClr val="tx1"/>
                </a:solidFill>
                <a:latin typeface="Times" pitchFamily="18" charset="0"/>
              </a:defRPr>
            </a:lvl9pPr>
          </a:lstStyle>
          <a:p>
            <a:pPr algn="r"/>
            <a:endParaRPr lang="en-US" sz="1200">
              <a:latin typeface="Times New Roman" pitchFamily="18" charset="0"/>
            </a:endParaRPr>
          </a:p>
        </p:txBody>
      </p:sp>
    </p:spTree>
    <p:extLst>
      <p:ext uri="{BB962C8B-B14F-4D97-AF65-F5344CB8AC3E}">
        <p14:creationId xmlns:p14="http://schemas.microsoft.com/office/powerpoint/2010/main" xmlns="" val="1240124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18</a:t>
            </a:fld>
            <a:endParaRPr lang="en-US" dirty="0"/>
          </a:p>
        </p:txBody>
      </p:sp>
    </p:spTree>
    <p:extLst>
      <p:ext uri="{BB962C8B-B14F-4D97-AF65-F5344CB8AC3E}">
        <p14:creationId xmlns:p14="http://schemas.microsoft.com/office/powerpoint/2010/main" xmlns="" val="1755693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19</a:t>
            </a:fld>
            <a:endParaRPr lang="en-US" dirty="0"/>
          </a:p>
        </p:txBody>
      </p:sp>
    </p:spTree>
    <p:extLst>
      <p:ext uri="{BB962C8B-B14F-4D97-AF65-F5344CB8AC3E}">
        <p14:creationId xmlns:p14="http://schemas.microsoft.com/office/powerpoint/2010/main" xmlns="" val="75574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20</a:t>
            </a:fld>
            <a:endParaRPr lang="en-US" dirty="0"/>
          </a:p>
        </p:txBody>
      </p:sp>
    </p:spTree>
    <p:extLst>
      <p:ext uri="{BB962C8B-B14F-4D97-AF65-F5344CB8AC3E}">
        <p14:creationId xmlns:p14="http://schemas.microsoft.com/office/powerpoint/2010/main" xmlns="" val="2206497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eaLnBrk="0" hangingPunct="0">
              <a:defRPr sz="2500">
                <a:solidFill>
                  <a:schemeClr val="tx1"/>
                </a:solidFill>
                <a:latin typeface="Times" pitchFamily="18" charset="0"/>
              </a:defRPr>
            </a:lvl1pPr>
            <a:lvl2pPr marL="770662" indent="-296408" algn="ctr" eaLnBrk="0" hangingPunct="0">
              <a:defRPr sz="2500">
                <a:solidFill>
                  <a:schemeClr val="tx1"/>
                </a:solidFill>
                <a:latin typeface="Times" pitchFamily="18" charset="0"/>
              </a:defRPr>
            </a:lvl2pPr>
            <a:lvl3pPr marL="1185634" indent="-237127" algn="ctr" eaLnBrk="0" hangingPunct="0">
              <a:defRPr sz="2500">
                <a:solidFill>
                  <a:schemeClr val="tx1"/>
                </a:solidFill>
                <a:latin typeface="Times" pitchFamily="18" charset="0"/>
              </a:defRPr>
            </a:lvl3pPr>
            <a:lvl4pPr marL="1659887" indent="-237127" algn="ctr" eaLnBrk="0" hangingPunct="0">
              <a:defRPr sz="2500">
                <a:solidFill>
                  <a:schemeClr val="tx1"/>
                </a:solidFill>
                <a:latin typeface="Times" pitchFamily="18" charset="0"/>
              </a:defRPr>
            </a:lvl4pPr>
            <a:lvl5pPr marL="2134141" indent="-237127" algn="ctr" eaLnBrk="0" hangingPunct="0">
              <a:defRPr sz="2500">
                <a:solidFill>
                  <a:schemeClr val="tx1"/>
                </a:solidFill>
                <a:latin typeface="Times" pitchFamily="18" charset="0"/>
              </a:defRPr>
            </a:lvl5pPr>
            <a:lvl6pPr marL="2608395" indent="-237127" algn="ctr" eaLnBrk="0" fontAlgn="base" hangingPunct="0">
              <a:spcBef>
                <a:spcPct val="0"/>
              </a:spcBef>
              <a:spcAft>
                <a:spcPct val="0"/>
              </a:spcAft>
              <a:defRPr sz="2500">
                <a:solidFill>
                  <a:schemeClr val="tx1"/>
                </a:solidFill>
                <a:latin typeface="Times" pitchFamily="18" charset="0"/>
              </a:defRPr>
            </a:lvl6pPr>
            <a:lvl7pPr marL="3082648" indent="-237127" algn="ctr" eaLnBrk="0" fontAlgn="base" hangingPunct="0">
              <a:spcBef>
                <a:spcPct val="0"/>
              </a:spcBef>
              <a:spcAft>
                <a:spcPct val="0"/>
              </a:spcAft>
              <a:defRPr sz="2500">
                <a:solidFill>
                  <a:schemeClr val="tx1"/>
                </a:solidFill>
                <a:latin typeface="Times" pitchFamily="18" charset="0"/>
              </a:defRPr>
            </a:lvl7pPr>
            <a:lvl8pPr marL="3556902" indent="-237127" algn="ctr" eaLnBrk="0" fontAlgn="base" hangingPunct="0">
              <a:spcBef>
                <a:spcPct val="0"/>
              </a:spcBef>
              <a:spcAft>
                <a:spcPct val="0"/>
              </a:spcAft>
              <a:defRPr sz="2500">
                <a:solidFill>
                  <a:schemeClr val="tx1"/>
                </a:solidFill>
                <a:latin typeface="Times" pitchFamily="18" charset="0"/>
              </a:defRPr>
            </a:lvl8pPr>
            <a:lvl9pPr marL="4031155" indent="-237127" algn="ctr" eaLnBrk="0" fontAlgn="base" hangingPunct="0">
              <a:spcBef>
                <a:spcPct val="0"/>
              </a:spcBef>
              <a:spcAft>
                <a:spcPct val="0"/>
              </a:spcAft>
              <a:defRPr sz="2500">
                <a:solidFill>
                  <a:schemeClr val="tx1"/>
                </a:solidFill>
                <a:latin typeface="Times" pitchFamily="18" charset="0"/>
              </a:defRPr>
            </a:lvl9pPr>
          </a:lstStyle>
          <a:p>
            <a:pPr algn="r"/>
            <a:endParaRPr lang="en-US" altLang="zh-CN" sz="1200">
              <a:latin typeface="Times New Roman" pitchFamily="18" charset="0"/>
            </a:endParaRPr>
          </a:p>
        </p:txBody>
      </p:sp>
      <p:sp>
        <p:nvSpPr>
          <p:cNvPr id="37890" name="Rectangle 2"/>
          <p:cNvSpPr>
            <a:spLocks noGrp="1" noRot="1" noChangeAspect="1" noChangeArrowheads="1" noTextEdit="1"/>
          </p:cNvSpPr>
          <p:nvPr>
            <p:ph type="sldImg"/>
          </p:nvPr>
        </p:nvSpPr>
        <p:spPr>
          <a:noFill/>
          <a:extLst>
            <a:ext uri="{909E8E84-426E-40dd-AFC4-6F175D3DCCD1}">
              <a14:hiddenFill xmlns:a14="http://schemas.microsoft.com/office/drawing/2010/main" xmlns="">
                <a:solidFill>
                  <a:srgbClr val="FFFFFF"/>
                </a:solidFill>
              </a14:hiddenFill>
            </a:ext>
          </a:extLst>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mtClean="0"/>
          </a:p>
        </p:txBody>
      </p:sp>
    </p:spTree>
    <p:extLst>
      <p:ext uri="{BB962C8B-B14F-4D97-AF65-F5344CB8AC3E}">
        <p14:creationId xmlns:p14="http://schemas.microsoft.com/office/powerpoint/2010/main" xmlns="" val="1762883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noFill/>
          <a:extLst>
            <a:ext uri="{909E8E84-426E-40dd-AFC4-6F175D3DCCD1}">
              <a14:hiddenFill xmlns:a14="http://schemas.microsoft.com/office/drawing/2010/main" xmlns="">
                <a:solidFill>
                  <a:srgbClr val="FFFFFF"/>
                </a:solidFill>
              </a14:hiddenFill>
            </a:ext>
          </a:extLst>
        </p:spPr>
      </p:sp>
      <p:sp>
        <p:nvSpPr>
          <p:cNvPr id="399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eaLnBrk="0" hangingPunct="0">
              <a:defRPr sz="2500">
                <a:solidFill>
                  <a:schemeClr val="tx1"/>
                </a:solidFill>
                <a:latin typeface="Times" pitchFamily="18" charset="0"/>
              </a:defRPr>
            </a:lvl1pPr>
            <a:lvl2pPr marL="770662" indent="-296408" algn="ctr" eaLnBrk="0" hangingPunct="0">
              <a:defRPr sz="2500">
                <a:solidFill>
                  <a:schemeClr val="tx1"/>
                </a:solidFill>
                <a:latin typeface="Times" pitchFamily="18" charset="0"/>
              </a:defRPr>
            </a:lvl2pPr>
            <a:lvl3pPr marL="1185634" indent="-237127" algn="ctr" eaLnBrk="0" hangingPunct="0">
              <a:defRPr sz="2500">
                <a:solidFill>
                  <a:schemeClr val="tx1"/>
                </a:solidFill>
                <a:latin typeface="Times" pitchFamily="18" charset="0"/>
              </a:defRPr>
            </a:lvl3pPr>
            <a:lvl4pPr marL="1659887" indent="-237127" algn="ctr" eaLnBrk="0" hangingPunct="0">
              <a:defRPr sz="2500">
                <a:solidFill>
                  <a:schemeClr val="tx1"/>
                </a:solidFill>
                <a:latin typeface="Times" pitchFamily="18" charset="0"/>
              </a:defRPr>
            </a:lvl4pPr>
            <a:lvl5pPr marL="2134141" indent="-237127" algn="ctr" eaLnBrk="0" hangingPunct="0">
              <a:defRPr sz="2500">
                <a:solidFill>
                  <a:schemeClr val="tx1"/>
                </a:solidFill>
                <a:latin typeface="Times" pitchFamily="18" charset="0"/>
              </a:defRPr>
            </a:lvl5pPr>
            <a:lvl6pPr marL="2608395" indent="-237127" algn="ctr" eaLnBrk="0" fontAlgn="base" hangingPunct="0">
              <a:spcBef>
                <a:spcPct val="0"/>
              </a:spcBef>
              <a:spcAft>
                <a:spcPct val="0"/>
              </a:spcAft>
              <a:defRPr sz="2500">
                <a:solidFill>
                  <a:schemeClr val="tx1"/>
                </a:solidFill>
                <a:latin typeface="Times" pitchFamily="18" charset="0"/>
              </a:defRPr>
            </a:lvl6pPr>
            <a:lvl7pPr marL="3082648" indent="-237127" algn="ctr" eaLnBrk="0" fontAlgn="base" hangingPunct="0">
              <a:spcBef>
                <a:spcPct val="0"/>
              </a:spcBef>
              <a:spcAft>
                <a:spcPct val="0"/>
              </a:spcAft>
              <a:defRPr sz="2500">
                <a:solidFill>
                  <a:schemeClr val="tx1"/>
                </a:solidFill>
                <a:latin typeface="Times" pitchFamily="18" charset="0"/>
              </a:defRPr>
            </a:lvl7pPr>
            <a:lvl8pPr marL="3556902" indent="-237127" algn="ctr" eaLnBrk="0" fontAlgn="base" hangingPunct="0">
              <a:spcBef>
                <a:spcPct val="0"/>
              </a:spcBef>
              <a:spcAft>
                <a:spcPct val="0"/>
              </a:spcAft>
              <a:defRPr sz="2500">
                <a:solidFill>
                  <a:schemeClr val="tx1"/>
                </a:solidFill>
                <a:latin typeface="Times" pitchFamily="18" charset="0"/>
              </a:defRPr>
            </a:lvl8pPr>
            <a:lvl9pPr marL="4031155" indent="-237127" algn="ctr" eaLnBrk="0" fontAlgn="base" hangingPunct="0">
              <a:spcBef>
                <a:spcPct val="0"/>
              </a:spcBef>
              <a:spcAft>
                <a:spcPct val="0"/>
              </a:spcAft>
              <a:defRPr sz="2500">
                <a:solidFill>
                  <a:schemeClr val="tx1"/>
                </a:solidFill>
                <a:latin typeface="Times" pitchFamily="18" charset="0"/>
              </a:defRPr>
            </a:lvl9pPr>
          </a:lstStyle>
          <a:p>
            <a:pPr algn="r"/>
            <a:endParaRPr lang="en-US" sz="1200">
              <a:latin typeface="Times New Roman" pitchFamily="18" charset="0"/>
            </a:endParaRPr>
          </a:p>
        </p:txBody>
      </p:sp>
    </p:spTree>
    <p:extLst>
      <p:ext uri="{BB962C8B-B14F-4D97-AF65-F5344CB8AC3E}">
        <p14:creationId xmlns:p14="http://schemas.microsoft.com/office/powerpoint/2010/main" xmlns="" val="1531763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25</a:t>
            </a:fld>
            <a:endParaRPr lang="en-US" dirty="0"/>
          </a:p>
        </p:txBody>
      </p:sp>
    </p:spTree>
    <p:extLst>
      <p:ext uri="{BB962C8B-B14F-4D97-AF65-F5344CB8AC3E}">
        <p14:creationId xmlns:p14="http://schemas.microsoft.com/office/powerpoint/2010/main" xmlns="" val="2541126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26</a:t>
            </a:fld>
            <a:endParaRPr lang="en-US" dirty="0"/>
          </a:p>
        </p:txBody>
      </p:sp>
    </p:spTree>
    <p:extLst>
      <p:ext uri="{BB962C8B-B14F-4D97-AF65-F5344CB8AC3E}">
        <p14:creationId xmlns:p14="http://schemas.microsoft.com/office/powerpoint/2010/main" xmlns="" val="1365515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27</a:t>
            </a:fld>
            <a:endParaRPr lang="en-US" dirty="0"/>
          </a:p>
        </p:txBody>
      </p:sp>
    </p:spTree>
    <p:extLst>
      <p:ext uri="{BB962C8B-B14F-4D97-AF65-F5344CB8AC3E}">
        <p14:creationId xmlns:p14="http://schemas.microsoft.com/office/powerpoint/2010/main" xmlns="" val="2277617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30</a:t>
            </a:fld>
            <a:endParaRPr lang="en-US" dirty="0"/>
          </a:p>
        </p:txBody>
      </p:sp>
    </p:spTree>
    <p:extLst>
      <p:ext uri="{BB962C8B-B14F-4D97-AF65-F5344CB8AC3E}">
        <p14:creationId xmlns:p14="http://schemas.microsoft.com/office/powerpoint/2010/main" xmlns="" val="3066465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noFill/>
          <a:extLst>
            <a:ext uri="{909E8E84-426E-40dd-AFC4-6F175D3DCCD1}">
              <a14:hiddenFill xmlns:a14="http://schemas.microsoft.com/office/drawing/2010/main" xmlns="">
                <a:solidFill>
                  <a:srgbClr val="FFFFFF"/>
                </a:solidFill>
              </a14:hiddenFill>
            </a:ext>
          </a:extLst>
        </p:spPr>
      </p:sp>
      <p:sp>
        <p:nvSpPr>
          <p:cNvPr id="481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eaLnBrk="0" hangingPunct="0">
              <a:defRPr sz="2500">
                <a:solidFill>
                  <a:schemeClr val="tx1"/>
                </a:solidFill>
                <a:latin typeface="Times" pitchFamily="18" charset="0"/>
              </a:defRPr>
            </a:lvl1pPr>
            <a:lvl2pPr marL="770662" indent="-296408" algn="ctr" eaLnBrk="0" hangingPunct="0">
              <a:defRPr sz="2500">
                <a:solidFill>
                  <a:schemeClr val="tx1"/>
                </a:solidFill>
                <a:latin typeface="Times" pitchFamily="18" charset="0"/>
              </a:defRPr>
            </a:lvl2pPr>
            <a:lvl3pPr marL="1185634" indent="-237127" algn="ctr" eaLnBrk="0" hangingPunct="0">
              <a:defRPr sz="2500">
                <a:solidFill>
                  <a:schemeClr val="tx1"/>
                </a:solidFill>
                <a:latin typeface="Times" pitchFamily="18" charset="0"/>
              </a:defRPr>
            </a:lvl3pPr>
            <a:lvl4pPr marL="1659887" indent="-237127" algn="ctr" eaLnBrk="0" hangingPunct="0">
              <a:defRPr sz="2500">
                <a:solidFill>
                  <a:schemeClr val="tx1"/>
                </a:solidFill>
                <a:latin typeface="Times" pitchFamily="18" charset="0"/>
              </a:defRPr>
            </a:lvl4pPr>
            <a:lvl5pPr marL="2134141" indent="-237127" algn="ctr" eaLnBrk="0" hangingPunct="0">
              <a:defRPr sz="2500">
                <a:solidFill>
                  <a:schemeClr val="tx1"/>
                </a:solidFill>
                <a:latin typeface="Times" pitchFamily="18" charset="0"/>
              </a:defRPr>
            </a:lvl5pPr>
            <a:lvl6pPr marL="2608395" indent="-237127" algn="ctr" eaLnBrk="0" fontAlgn="base" hangingPunct="0">
              <a:spcBef>
                <a:spcPct val="0"/>
              </a:spcBef>
              <a:spcAft>
                <a:spcPct val="0"/>
              </a:spcAft>
              <a:defRPr sz="2500">
                <a:solidFill>
                  <a:schemeClr val="tx1"/>
                </a:solidFill>
                <a:latin typeface="Times" pitchFamily="18" charset="0"/>
              </a:defRPr>
            </a:lvl6pPr>
            <a:lvl7pPr marL="3082648" indent="-237127" algn="ctr" eaLnBrk="0" fontAlgn="base" hangingPunct="0">
              <a:spcBef>
                <a:spcPct val="0"/>
              </a:spcBef>
              <a:spcAft>
                <a:spcPct val="0"/>
              </a:spcAft>
              <a:defRPr sz="2500">
                <a:solidFill>
                  <a:schemeClr val="tx1"/>
                </a:solidFill>
                <a:latin typeface="Times" pitchFamily="18" charset="0"/>
              </a:defRPr>
            </a:lvl7pPr>
            <a:lvl8pPr marL="3556902" indent="-237127" algn="ctr" eaLnBrk="0" fontAlgn="base" hangingPunct="0">
              <a:spcBef>
                <a:spcPct val="0"/>
              </a:spcBef>
              <a:spcAft>
                <a:spcPct val="0"/>
              </a:spcAft>
              <a:defRPr sz="2500">
                <a:solidFill>
                  <a:schemeClr val="tx1"/>
                </a:solidFill>
                <a:latin typeface="Times" pitchFamily="18" charset="0"/>
              </a:defRPr>
            </a:lvl8pPr>
            <a:lvl9pPr marL="4031155" indent="-237127" algn="ctr" eaLnBrk="0" fontAlgn="base" hangingPunct="0">
              <a:spcBef>
                <a:spcPct val="0"/>
              </a:spcBef>
              <a:spcAft>
                <a:spcPct val="0"/>
              </a:spcAft>
              <a:defRPr sz="2500">
                <a:solidFill>
                  <a:schemeClr val="tx1"/>
                </a:solidFill>
                <a:latin typeface="Times" pitchFamily="18" charset="0"/>
              </a:defRPr>
            </a:lvl9pPr>
          </a:lstStyle>
          <a:p>
            <a:pPr algn="r"/>
            <a:endParaRPr lang="en-US" sz="1200">
              <a:latin typeface="Times New Roman" pitchFamily="18" charset="0"/>
            </a:endParaRPr>
          </a:p>
        </p:txBody>
      </p:sp>
    </p:spTree>
    <p:extLst>
      <p:ext uri="{BB962C8B-B14F-4D97-AF65-F5344CB8AC3E}">
        <p14:creationId xmlns:p14="http://schemas.microsoft.com/office/powerpoint/2010/main" xmlns="" val="3071704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noFill/>
          <a:extLst>
            <a:ext uri="{909E8E84-426E-40dd-AFC4-6F175D3DCCD1}">
              <a14:hiddenFill xmlns:a14="http://schemas.microsoft.com/office/drawing/2010/main" xmlns="">
                <a:solidFill>
                  <a:srgbClr val="FFFFFF"/>
                </a:solidFill>
              </a14:hiddenFill>
            </a:ext>
          </a:extLst>
        </p:spPr>
      </p:sp>
      <p:sp>
        <p:nvSpPr>
          <p:cNvPr id="5017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37" tIns="48320" rIns="96637" bIns="48320"/>
          <a:lstStyle/>
          <a:p>
            <a:pPr eaLnBrk="1" hangingPunct="1"/>
            <a:endParaRPr lang="en-US" dirty="0" smtClean="0"/>
          </a:p>
        </p:txBody>
      </p:sp>
    </p:spTree>
    <p:extLst>
      <p:ext uri="{BB962C8B-B14F-4D97-AF65-F5344CB8AC3E}">
        <p14:creationId xmlns:p14="http://schemas.microsoft.com/office/powerpoint/2010/main" xmlns="" val="2850837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33</a:t>
            </a:fld>
            <a:endParaRPr lang="en-US" dirty="0"/>
          </a:p>
        </p:txBody>
      </p:sp>
    </p:spTree>
    <p:extLst>
      <p:ext uri="{BB962C8B-B14F-4D97-AF65-F5344CB8AC3E}">
        <p14:creationId xmlns:p14="http://schemas.microsoft.com/office/powerpoint/2010/main" xmlns="" val="1643256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34</a:t>
            </a:fld>
            <a:endParaRPr lang="en-US" dirty="0"/>
          </a:p>
        </p:txBody>
      </p:sp>
    </p:spTree>
    <p:extLst>
      <p:ext uri="{BB962C8B-B14F-4D97-AF65-F5344CB8AC3E}">
        <p14:creationId xmlns:p14="http://schemas.microsoft.com/office/powerpoint/2010/main" xmlns="" val="815442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35</a:t>
            </a:fld>
            <a:endParaRPr lang="en-US" dirty="0"/>
          </a:p>
        </p:txBody>
      </p:sp>
    </p:spTree>
    <p:extLst>
      <p:ext uri="{BB962C8B-B14F-4D97-AF65-F5344CB8AC3E}">
        <p14:creationId xmlns:p14="http://schemas.microsoft.com/office/powerpoint/2010/main" xmlns="" val="3067048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36</a:t>
            </a:fld>
            <a:endParaRPr lang="en-US" dirty="0"/>
          </a:p>
        </p:txBody>
      </p:sp>
    </p:spTree>
    <p:extLst>
      <p:ext uri="{BB962C8B-B14F-4D97-AF65-F5344CB8AC3E}">
        <p14:creationId xmlns:p14="http://schemas.microsoft.com/office/powerpoint/2010/main" xmlns="" val="2443815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37</a:t>
            </a:fld>
            <a:endParaRPr lang="en-US" dirty="0"/>
          </a:p>
        </p:txBody>
      </p:sp>
    </p:spTree>
    <p:extLst>
      <p:ext uri="{BB962C8B-B14F-4D97-AF65-F5344CB8AC3E}">
        <p14:creationId xmlns:p14="http://schemas.microsoft.com/office/powerpoint/2010/main" xmlns="" val="2802890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39</a:t>
            </a:fld>
            <a:endParaRPr lang="en-US" dirty="0"/>
          </a:p>
        </p:txBody>
      </p:sp>
    </p:spTree>
    <p:extLst>
      <p:ext uri="{BB962C8B-B14F-4D97-AF65-F5344CB8AC3E}">
        <p14:creationId xmlns:p14="http://schemas.microsoft.com/office/powerpoint/2010/main" xmlns="" val="16199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a:noFill/>
          <a:extLst>
            <a:ext uri="{909E8E84-426E-40dd-AFC4-6F175D3DCCD1}">
              <a14:hiddenFill xmlns:a14="http://schemas.microsoft.com/office/drawing/2010/main" xmlns="">
                <a:solidFill>
                  <a:srgbClr val="FFFFFF"/>
                </a:solidFill>
              </a14:hiddenFill>
            </a:ext>
          </a:extLst>
        </p:spPr>
      </p:sp>
      <p:sp>
        <p:nvSpPr>
          <p:cNvPr id="143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43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eaLnBrk="0" hangingPunct="0">
              <a:defRPr sz="2500">
                <a:solidFill>
                  <a:schemeClr val="tx1"/>
                </a:solidFill>
                <a:latin typeface="Times" pitchFamily="18" charset="0"/>
              </a:defRPr>
            </a:lvl1pPr>
            <a:lvl2pPr marL="770662" indent="-296408" algn="ctr" eaLnBrk="0" hangingPunct="0">
              <a:defRPr sz="2500">
                <a:solidFill>
                  <a:schemeClr val="tx1"/>
                </a:solidFill>
                <a:latin typeface="Times" pitchFamily="18" charset="0"/>
              </a:defRPr>
            </a:lvl2pPr>
            <a:lvl3pPr marL="1185634" indent="-237127" algn="ctr" eaLnBrk="0" hangingPunct="0">
              <a:defRPr sz="2500">
                <a:solidFill>
                  <a:schemeClr val="tx1"/>
                </a:solidFill>
                <a:latin typeface="Times" pitchFamily="18" charset="0"/>
              </a:defRPr>
            </a:lvl3pPr>
            <a:lvl4pPr marL="1659887" indent="-237127" algn="ctr" eaLnBrk="0" hangingPunct="0">
              <a:defRPr sz="2500">
                <a:solidFill>
                  <a:schemeClr val="tx1"/>
                </a:solidFill>
                <a:latin typeface="Times" pitchFamily="18" charset="0"/>
              </a:defRPr>
            </a:lvl4pPr>
            <a:lvl5pPr marL="2134141" indent="-237127" algn="ctr" eaLnBrk="0" hangingPunct="0">
              <a:defRPr sz="2500">
                <a:solidFill>
                  <a:schemeClr val="tx1"/>
                </a:solidFill>
                <a:latin typeface="Times" pitchFamily="18" charset="0"/>
              </a:defRPr>
            </a:lvl5pPr>
            <a:lvl6pPr marL="2608395" indent="-237127" algn="ctr" eaLnBrk="0" fontAlgn="base" hangingPunct="0">
              <a:spcBef>
                <a:spcPct val="0"/>
              </a:spcBef>
              <a:spcAft>
                <a:spcPct val="0"/>
              </a:spcAft>
              <a:defRPr sz="2500">
                <a:solidFill>
                  <a:schemeClr val="tx1"/>
                </a:solidFill>
                <a:latin typeface="Times" pitchFamily="18" charset="0"/>
              </a:defRPr>
            </a:lvl6pPr>
            <a:lvl7pPr marL="3082648" indent="-237127" algn="ctr" eaLnBrk="0" fontAlgn="base" hangingPunct="0">
              <a:spcBef>
                <a:spcPct val="0"/>
              </a:spcBef>
              <a:spcAft>
                <a:spcPct val="0"/>
              </a:spcAft>
              <a:defRPr sz="2500">
                <a:solidFill>
                  <a:schemeClr val="tx1"/>
                </a:solidFill>
                <a:latin typeface="Times" pitchFamily="18" charset="0"/>
              </a:defRPr>
            </a:lvl7pPr>
            <a:lvl8pPr marL="3556902" indent="-237127" algn="ctr" eaLnBrk="0" fontAlgn="base" hangingPunct="0">
              <a:spcBef>
                <a:spcPct val="0"/>
              </a:spcBef>
              <a:spcAft>
                <a:spcPct val="0"/>
              </a:spcAft>
              <a:defRPr sz="2500">
                <a:solidFill>
                  <a:schemeClr val="tx1"/>
                </a:solidFill>
                <a:latin typeface="Times" pitchFamily="18" charset="0"/>
              </a:defRPr>
            </a:lvl8pPr>
            <a:lvl9pPr marL="4031155" indent="-237127" algn="ctr" eaLnBrk="0" fontAlgn="base" hangingPunct="0">
              <a:spcBef>
                <a:spcPct val="0"/>
              </a:spcBef>
              <a:spcAft>
                <a:spcPct val="0"/>
              </a:spcAft>
              <a:defRPr sz="2500">
                <a:solidFill>
                  <a:schemeClr val="tx1"/>
                </a:solidFill>
                <a:latin typeface="Times" pitchFamily="18" charset="0"/>
              </a:defRPr>
            </a:lvl9pPr>
          </a:lstStyle>
          <a:p>
            <a:pPr algn="r"/>
            <a:endParaRPr lang="en-US" sz="1200">
              <a:latin typeface="Times New Roman" pitchFamily="18" charset="0"/>
            </a:endParaRPr>
          </a:p>
        </p:txBody>
      </p:sp>
    </p:spTree>
    <p:extLst>
      <p:ext uri="{BB962C8B-B14F-4D97-AF65-F5344CB8AC3E}">
        <p14:creationId xmlns:p14="http://schemas.microsoft.com/office/powerpoint/2010/main" xmlns="" val="3851960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40</a:t>
            </a:fld>
            <a:endParaRPr lang="en-US" dirty="0"/>
          </a:p>
        </p:txBody>
      </p:sp>
    </p:spTree>
    <p:extLst>
      <p:ext uri="{BB962C8B-B14F-4D97-AF65-F5344CB8AC3E}">
        <p14:creationId xmlns:p14="http://schemas.microsoft.com/office/powerpoint/2010/main" xmlns="" val="4720820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47</a:t>
            </a:fld>
            <a:endParaRPr lang="en-US" dirty="0"/>
          </a:p>
        </p:txBody>
      </p:sp>
    </p:spTree>
    <p:extLst>
      <p:ext uri="{BB962C8B-B14F-4D97-AF65-F5344CB8AC3E}">
        <p14:creationId xmlns:p14="http://schemas.microsoft.com/office/powerpoint/2010/main" xmlns="" val="4614589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49</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50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noFill/>
          <a:extLst>
            <a:ext uri="{909E8E84-426E-40dd-AFC4-6F175D3DCCD1}">
              <a14:hiddenFill xmlns:a14="http://schemas.microsoft.com/office/drawing/2010/main" xmlns="">
                <a:solidFill>
                  <a:srgbClr val="FFFFFF"/>
                </a:solidFill>
              </a14:hiddenFill>
            </a:ext>
          </a:extLst>
        </p:spPr>
      </p:sp>
      <p:sp>
        <p:nvSpPr>
          <p:cNvPr id="163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63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eaLnBrk="0" hangingPunct="0">
              <a:defRPr sz="2500">
                <a:solidFill>
                  <a:schemeClr val="tx1"/>
                </a:solidFill>
                <a:latin typeface="Times" pitchFamily="18" charset="0"/>
              </a:defRPr>
            </a:lvl1pPr>
            <a:lvl2pPr marL="770662" indent="-296408" algn="ctr" eaLnBrk="0" hangingPunct="0">
              <a:defRPr sz="2500">
                <a:solidFill>
                  <a:schemeClr val="tx1"/>
                </a:solidFill>
                <a:latin typeface="Times" pitchFamily="18" charset="0"/>
              </a:defRPr>
            </a:lvl2pPr>
            <a:lvl3pPr marL="1185634" indent="-237127" algn="ctr" eaLnBrk="0" hangingPunct="0">
              <a:defRPr sz="2500">
                <a:solidFill>
                  <a:schemeClr val="tx1"/>
                </a:solidFill>
                <a:latin typeface="Times" pitchFamily="18" charset="0"/>
              </a:defRPr>
            </a:lvl3pPr>
            <a:lvl4pPr marL="1659887" indent="-237127" algn="ctr" eaLnBrk="0" hangingPunct="0">
              <a:defRPr sz="2500">
                <a:solidFill>
                  <a:schemeClr val="tx1"/>
                </a:solidFill>
                <a:latin typeface="Times" pitchFamily="18" charset="0"/>
              </a:defRPr>
            </a:lvl4pPr>
            <a:lvl5pPr marL="2134141" indent="-237127" algn="ctr" eaLnBrk="0" hangingPunct="0">
              <a:defRPr sz="2500">
                <a:solidFill>
                  <a:schemeClr val="tx1"/>
                </a:solidFill>
                <a:latin typeface="Times" pitchFamily="18" charset="0"/>
              </a:defRPr>
            </a:lvl5pPr>
            <a:lvl6pPr marL="2608395" indent="-237127" algn="ctr" eaLnBrk="0" fontAlgn="base" hangingPunct="0">
              <a:spcBef>
                <a:spcPct val="0"/>
              </a:spcBef>
              <a:spcAft>
                <a:spcPct val="0"/>
              </a:spcAft>
              <a:defRPr sz="2500">
                <a:solidFill>
                  <a:schemeClr val="tx1"/>
                </a:solidFill>
                <a:latin typeface="Times" pitchFamily="18" charset="0"/>
              </a:defRPr>
            </a:lvl6pPr>
            <a:lvl7pPr marL="3082648" indent="-237127" algn="ctr" eaLnBrk="0" fontAlgn="base" hangingPunct="0">
              <a:spcBef>
                <a:spcPct val="0"/>
              </a:spcBef>
              <a:spcAft>
                <a:spcPct val="0"/>
              </a:spcAft>
              <a:defRPr sz="2500">
                <a:solidFill>
                  <a:schemeClr val="tx1"/>
                </a:solidFill>
                <a:latin typeface="Times" pitchFamily="18" charset="0"/>
              </a:defRPr>
            </a:lvl7pPr>
            <a:lvl8pPr marL="3556902" indent="-237127" algn="ctr" eaLnBrk="0" fontAlgn="base" hangingPunct="0">
              <a:spcBef>
                <a:spcPct val="0"/>
              </a:spcBef>
              <a:spcAft>
                <a:spcPct val="0"/>
              </a:spcAft>
              <a:defRPr sz="2500">
                <a:solidFill>
                  <a:schemeClr val="tx1"/>
                </a:solidFill>
                <a:latin typeface="Times" pitchFamily="18" charset="0"/>
              </a:defRPr>
            </a:lvl8pPr>
            <a:lvl9pPr marL="4031155" indent="-237127" algn="ctr" eaLnBrk="0" fontAlgn="base" hangingPunct="0">
              <a:spcBef>
                <a:spcPct val="0"/>
              </a:spcBef>
              <a:spcAft>
                <a:spcPct val="0"/>
              </a:spcAft>
              <a:defRPr sz="2500">
                <a:solidFill>
                  <a:schemeClr val="tx1"/>
                </a:solidFill>
                <a:latin typeface="Times" pitchFamily="18" charset="0"/>
              </a:defRPr>
            </a:lvl9pPr>
          </a:lstStyle>
          <a:p>
            <a:pPr algn="r"/>
            <a:endParaRPr lang="en-US" sz="1200">
              <a:latin typeface="Times New Roman" pitchFamily="18" charset="0"/>
            </a:endParaRPr>
          </a:p>
        </p:txBody>
      </p:sp>
    </p:spTree>
    <p:extLst>
      <p:ext uri="{BB962C8B-B14F-4D97-AF65-F5344CB8AC3E}">
        <p14:creationId xmlns:p14="http://schemas.microsoft.com/office/powerpoint/2010/main" xmlns="" val="37070422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51</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52</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53</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54</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55</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56</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57</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58</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59</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60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noFill/>
          <a:extLst>
            <a:ext uri="{909E8E84-426E-40dd-AFC4-6F175D3DCCD1}">
              <a14:hiddenFill xmlns:a14="http://schemas.microsoft.com/office/drawing/2010/main" xmlns="">
                <a:solidFill>
                  <a:srgbClr val="FFFFFF"/>
                </a:solidFill>
              </a14:hiddenFill>
            </a:ext>
          </a:extLst>
        </p:spPr>
      </p:sp>
      <p:sp>
        <p:nvSpPr>
          <p:cNvPr id="184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eaLnBrk="0" hangingPunct="0">
              <a:defRPr sz="2500">
                <a:solidFill>
                  <a:schemeClr val="tx1"/>
                </a:solidFill>
                <a:latin typeface="Times" pitchFamily="18" charset="0"/>
              </a:defRPr>
            </a:lvl1pPr>
            <a:lvl2pPr marL="770662" indent="-296408" algn="ctr" eaLnBrk="0" hangingPunct="0">
              <a:defRPr sz="2500">
                <a:solidFill>
                  <a:schemeClr val="tx1"/>
                </a:solidFill>
                <a:latin typeface="Times" pitchFamily="18" charset="0"/>
              </a:defRPr>
            </a:lvl2pPr>
            <a:lvl3pPr marL="1185634" indent="-237127" algn="ctr" eaLnBrk="0" hangingPunct="0">
              <a:defRPr sz="2500">
                <a:solidFill>
                  <a:schemeClr val="tx1"/>
                </a:solidFill>
                <a:latin typeface="Times" pitchFamily="18" charset="0"/>
              </a:defRPr>
            </a:lvl3pPr>
            <a:lvl4pPr marL="1659887" indent="-237127" algn="ctr" eaLnBrk="0" hangingPunct="0">
              <a:defRPr sz="2500">
                <a:solidFill>
                  <a:schemeClr val="tx1"/>
                </a:solidFill>
                <a:latin typeface="Times" pitchFamily="18" charset="0"/>
              </a:defRPr>
            </a:lvl4pPr>
            <a:lvl5pPr marL="2134141" indent="-237127" algn="ctr" eaLnBrk="0" hangingPunct="0">
              <a:defRPr sz="2500">
                <a:solidFill>
                  <a:schemeClr val="tx1"/>
                </a:solidFill>
                <a:latin typeface="Times" pitchFamily="18" charset="0"/>
              </a:defRPr>
            </a:lvl5pPr>
            <a:lvl6pPr marL="2608395" indent="-237127" algn="ctr" eaLnBrk="0" fontAlgn="base" hangingPunct="0">
              <a:spcBef>
                <a:spcPct val="0"/>
              </a:spcBef>
              <a:spcAft>
                <a:spcPct val="0"/>
              </a:spcAft>
              <a:defRPr sz="2500">
                <a:solidFill>
                  <a:schemeClr val="tx1"/>
                </a:solidFill>
                <a:latin typeface="Times" pitchFamily="18" charset="0"/>
              </a:defRPr>
            </a:lvl6pPr>
            <a:lvl7pPr marL="3082648" indent="-237127" algn="ctr" eaLnBrk="0" fontAlgn="base" hangingPunct="0">
              <a:spcBef>
                <a:spcPct val="0"/>
              </a:spcBef>
              <a:spcAft>
                <a:spcPct val="0"/>
              </a:spcAft>
              <a:defRPr sz="2500">
                <a:solidFill>
                  <a:schemeClr val="tx1"/>
                </a:solidFill>
                <a:latin typeface="Times" pitchFamily="18" charset="0"/>
              </a:defRPr>
            </a:lvl7pPr>
            <a:lvl8pPr marL="3556902" indent="-237127" algn="ctr" eaLnBrk="0" fontAlgn="base" hangingPunct="0">
              <a:spcBef>
                <a:spcPct val="0"/>
              </a:spcBef>
              <a:spcAft>
                <a:spcPct val="0"/>
              </a:spcAft>
              <a:defRPr sz="2500">
                <a:solidFill>
                  <a:schemeClr val="tx1"/>
                </a:solidFill>
                <a:latin typeface="Times" pitchFamily="18" charset="0"/>
              </a:defRPr>
            </a:lvl8pPr>
            <a:lvl9pPr marL="4031155" indent="-237127" algn="ctr" eaLnBrk="0" fontAlgn="base" hangingPunct="0">
              <a:spcBef>
                <a:spcPct val="0"/>
              </a:spcBef>
              <a:spcAft>
                <a:spcPct val="0"/>
              </a:spcAft>
              <a:defRPr sz="2500">
                <a:solidFill>
                  <a:schemeClr val="tx1"/>
                </a:solidFill>
                <a:latin typeface="Times" pitchFamily="18" charset="0"/>
              </a:defRPr>
            </a:lvl9pPr>
          </a:lstStyle>
          <a:p>
            <a:pPr algn="r"/>
            <a:endParaRPr lang="en-US" sz="1200">
              <a:latin typeface="Times New Roman" pitchFamily="18" charset="0"/>
            </a:endParaRPr>
          </a:p>
        </p:txBody>
      </p:sp>
    </p:spTree>
    <p:extLst>
      <p:ext uri="{BB962C8B-B14F-4D97-AF65-F5344CB8AC3E}">
        <p14:creationId xmlns:p14="http://schemas.microsoft.com/office/powerpoint/2010/main" xmlns="" val="14759465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61</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62</a:t>
            </a:fld>
            <a:endParaRPr lang="en-US" dirty="0"/>
          </a:p>
        </p:txBody>
      </p:sp>
    </p:spTree>
    <p:extLst>
      <p:ext uri="{BB962C8B-B14F-4D97-AF65-F5344CB8AC3E}">
        <p14:creationId xmlns:p14="http://schemas.microsoft.com/office/powerpoint/2010/main" xmlns="" val="8761110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63</a:t>
            </a:fld>
            <a:endParaRPr lang="en-US" dirty="0"/>
          </a:p>
        </p:txBody>
      </p:sp>
    </p:spTree>
    <p:extLst>
      <p:ext uri="{BB962C8B-B14F-4D97-AF65-F5344CB8AC3E}">
        <p14:creationId xmlns:p14="http://schemas.microsoft.com/office/powerpoint/2010/main" xmlns="" val="28825115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64</a:t>
            </a:fld>
            <a:endParaRPr lang="en-US" dirty="0"/>
          </a:p>
        </p:txBody>
      </p:sp>
    </p:spTree>
    <p:extLst>
      <p:ext uri="{BB962C8B-B14F-4D97-AF65-F5344CB8AC3E}">
        <p14:creationId xmlns:p14="http://schemas.microsoft.com/office/powerpoint/2010/main" xmlns="" val="42016260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65</a:t>
            </a:fld>
            <a:endParaRPr lang="en-US" dirty="0"/>
          </a:p>
        </p:txBody>
      </p:sp>
    </p:spTree>
    <p:extLst>
      <p:ext uri="{BB962C8B-B14F-4D97-AF65-F5344CB8AC3E}">
        <p14:creationId xmlns:p14="http://schemas.microsoft.com/office/powerpoint/2010/main" xmlns="" val="35321875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66</a:t>
            </a:fld>
            <a:endParaRPr lang="en-US" dirty="0"/>
          </a:p>
        </p:txBody>
      </p:sp>
    </p:spTree>
    <p:extLst>
      <p:ext uri="{BB962C8B-B14F-4D97-AF65-F5344CB8AC3E}">
        <p14:creationId xmlns:p14="http://schemas.microsoft.com/office/powerpoint/2010/main" xmlns="" val="1017906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noFill/>
          <a:extLst>
            <a:ext uri="{909E8E84-426E-40dd-AFC4-6F175D3DCCD1}">
              <a14:hiddenFill xmlns:a14="http://schemas.microsoft.com/office/drawing/2010/main" xmlns="">
                <a:solidFill>
                  <a:srgbClr val="FFFFFF"/>
                </a:solidFill>
              </a14:hiddenFill>
            </a:ext>
          </a:extLst>
        </p:spPr>
      </p:sp>
      <p:sp>
        <p:nvSpPr>
          <p:cNvPr id="20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eaLnBrk="0" hangingPunct="0">
              <a:defRPr sz="2500">
                <a:solidFill>
                  <a:schemeClr val="tx1"/>
                </a:solidFill>
                <a:latin typeface="Times" pitchFamily="18" charset="0"/>
              </a:defRPr>
            </a:lvl1pPr>
            <a:lvl2pPr marL="770662" indent="-296408" algn="ctr" eaLnBrk="0" hangingPunct="0">
              <a:defRPr sz="2500">
                <a:solidFill>
                  <a:schemeClr val="tx1"/>
                </a:solidFill>
                <a:latin typeface="Times" pitchFamily="18" charset="0"/>
              </a:defRPr>
            </a:lvl2pPr>
            <a:lvl3pPr marL="1185634" indent="-237127" algn="ctr" eaLnBrk="0" hangingPunct="0">
              <a:defRPr sz="2500">
                <a:solidFill>
                  <a:schemeClr val="tx1"/>
                </a:solidFill>
                <a:latin typeface="Times" pitchFamily="18" charset="0"/>
              </a:defRPr>
            </a:lvl3pPr>
            <a:lvl4pPr marL="1659887" indent="-237127" algn="ctr" eaLnBrk="0" hangingPunct="0">
              <a:defRPr sz="2500">
                <a:solidFill>
                  <a:schemeClr val="tx1"/>
                </a:solidFill>
                <a:latin typeface="Times" pitchFamily="18" charset="0"/>
              </a:defRPr>
            </a:lvl4pPr>
            <a:lvl5pPr marL="2134141" indent="-237127" algn="ctr" eaLnBrk="0" hangingPunct="0">
              <a:defRPr sz="2500">
                <a:solidFill>
                  <a:schemeClr val="tx1"/>
                </a:solidFill>
                <a:latin typeface="Times" pitchFamily="18" charset="0"/>
              </a:defRPr>
            </a:lvl5pPr>
            <a:lvl6pPr marL="2608395" indent="-237127" algn="ctr" eaLnBrk="0" fontAlgn="base" hangingPunct="0">
              <a:spcBef>
                <a:spcPct val="0"/>
              </a:spcBef>
              <a:spcAft>
                <a:spcPct val="0"/>
              </a:spcAft>
              <a:defRPr sz="2500">
                <a:solidFill>
                  <a:schemeClr val="tx1"/>
                </a:solidFill>
                <a:latin typeface="Times" pitchFamily="18" charset="0"/>
              </a:defRPr>
            </a:lvl6pPr>
            <a:lvl7pPr marL="3082648" indent="-237127" algn="ctr" eaLnBrk="0" fontAlgn="base" hangingPunct="0">
              <a:spcBef>
                <a:spcPct val="0"/>
              </a:spcBef>
              <a:spcAft>
                <a:spcPct val="0"/>
              </a:spcAft>
              <a:defRPr sz="2500">
                <a:solidFill>
                  <a:schemeClr val="tx1"/>
                </a:solidFill>
                <a:latin typeface="Times" pitchFamily="18" charset="0"/>
              </a:defRPr>
            </a:lvl7pPr>
            <a:lvl8pPr marL="3556902" indent="-237127" algn="ctr" eaLnBrk="0" fontAlgn="base" hangingPunct="0">
              <a:spcBef>
                <a:spcPct val="0"/>
              </a:spcBef>
              <a:spcAft>
                <a:spcPct val="0"/>
              </a:spcAft>
              <a:defRPr sz="2500">
                <a:solidFill>
                  <a:schemeClr val="tx1"/>
                </a:solidFill>
                <a:latin typeface="Times" pitchFamily="18" charset="0"/>
              </a:defRPr>
            </a:lvl8pPr>
            <a:lvl9pPr marL="4031155" indent="-237127" algn="ctr" eaLnBrk="0" fontAlgn="base" hangingPunct="0">
              <a:spcBef>
                <a:spcPct val="0"/>
              </a:spcBef>
              <a:spcAft>
                <a:spcPct val="0"/>
              </a:spcAft>
              <a:defRPr sz="2500">
                <a:solidFill>
                  <a:schemeClr val="tx1"/>
                </a:solidFill>
                <a:latin typeface="Times" pitchFamily="18" charset="0"/>
              </a:defRPr>
            </a:lvl9pPr>
          </a:lstStyle>
          <a:p>
            <a:pPr algn="r"/>
            <a:endParaRPr lang="en-US" sz="1200">
              <a:latin typeface="Times New Roman" pitchFamily="18" charset="0"/>
            </a:endParaRPr>
          </a:p>
        </p:txBody>
      </p:sp>
    </p:spTree>
    <p:extLst>
      <p:ext uri="{BB962C8B-B14F-4D97-AF65-F5344CB8AC3E}">
        <p14:creationId xmlns:p14="http://schemas.microsoft.com/office/powerpoint/2010/main" xmlns="" val="1039261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noFill/>
          <a:extLst>
            <a:ext uri="{909E8E84-426E-40dd-AFC4-6F175D3DCCD1}">
              <a14:hiddenFill xmlns:a14="http://schemas.microsoft.com/office/drawing/2010/main" xmlns="">
                <a:solidFill>
                  <a:srgbClr val="FFFFFF"/>
                </a:solidFill>
              </a14:hiddenFill>
            </a:ext>
          </a:extLst>
        </p:spPr>
      </p:sp>
      <p:sp>
        <p:nvSpPr>
          <p:cNvPr id="22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eaLnBrk="0" hangingPunct="0">
              <a:defRPr sz="2500">
                <a:solidFill>
                  <a:schemeClr val="tx1"/>
                </a:solidFill>
                <a:latin typeface="Times" pitchFamily="18" charset="0"/>
              </a:defRPr>
            </a:lvl1pPr>
            <a:lvl2pPr marL="770662" indent="-296408" algn="ctr" eaLnBrk="0" hangingPunct="0">
              <a:defRPr sz="2500">
                <a:solidFill>
                  <a:schemeClr val="tx1"/>
                </a:solidFill>
                <a:latin typeface="Times" pitchFamily="18" charset="0"/>
              </a:defRPr>
            </a:lvl2pPr>
            <a:lvl3pPr marL="1185634" indent="-237127" algn="ctr" eaLnBrk="0" hangingPunct="0">
              <a:defRPr sz="2500">
                <a:solidFill>
                  <a:schemeClr val="tx1"/>
                </a:solidFill>
                <a:latin typeface="Times" pitchFamily="18" charset="0"/>
              </a:defRPr>
            </a:lvl3pPr>
            <a:lvl4pPr marL="1659887" indent="-237127" algn="ctr" eaLnBrk="0" hangingPunct="0">
              <a:defRPr sz="2500">
                <a:solidFill>
                  <a:schemeClr val="tx1"/>
                </a:solidFill>
                <a:latin typeface="Times" pitchFamily="18" charset="0"/>
              </a:defRPr>
            </a:lvl4pPr>
            <a:lvl5pPr marL="2134141" indent="-237127" algn="ctr" eaLnBrk="0" hangingPunct="0">
              <a:defRPr sz="2500">
                <a:solidFill>
                  <a:schemeClr val="tx1"/>
                </a:solidFill>
                <a:latin typeface="Times" pitchFamily="18" charset="0"/>
              </a:defRPr>
            </a:lvl5pPr>
            <a:lvl6pPr marL="2608395" indent="-237127" algn="ctr" eaLnBrk="0" fontAlgn="base" hangingPunct="0">
              <a:spcBef>
                <a:spcPct val="0"/>
              </a:spcBef>
              <a:spcAft>
                <a:spcPct val="0"/>
              </a:spcAft>
              <a:defRPr sz="2500">
                <a:solidFill>
                  <a:schemeClr val="tx1"/>
                </a:solidFill>
                <a:latin typeface="Times" pitchFamily="18" charset="0"/>
              </a:defRPr>
            </a:lvl6pPr>
            <a:lvl7pPr marL="3082648" indent="-237127" algn="ctr" eaLnBrk="0" fontAlgn="base" hangingPunct="0">
              <a:spcBef>
                <a:spcPct val="0"/>
              </a:spcBef>
              <a:spcAft>
                <a:spcPct val="0"/>
              </a:spcAft>
              <a:defRPr sz="2500">
                <a:solidFill>
                  <a:schemeClr val="tx1"/>
                </a:solidFill>
                <a:latin typeface="Times" pitchFamily="18" charset="0"/>
              </a:defRPr>
            </a:lvl7pPr>
            <a:lvl8pPr marL="3556902" indent="-237127" algn="ctr" eaLnBrk="0" fontAlgn="base" hangingPunct="0">
              <a:spcBef>
                <a:spcPct val="0"/>
              </a:spcBef>
              <a:spcAft>
                <a:spcPct val="0"/>
              </a:spcAft>
              <a:defRPr sz="2500">
                <a:solidFill>
                  <a:schemeClr val="tx1"/>
                </a:solidFill>
                <a:latin typeface="Times" pitchFamily="18" charset="0"/>
              </a:defRPr>
            </a:lvl8pPr>
            <a:lvl9pPr marL="4031155" indent="-237127" algn="ctr" eaLnBrk="0" fontAlgn="base" hangingPunct="0">
              <a:spcBef>
                <a:spcPct val="0"/>
              </a:spcBef>
              <a:spcAft>
                <a:spcPct val="0"/>
              </a:spcAft>
              <a:defRPr sz="2500">
                <a:solidFill>
                  <a:schemeClr val="tx1"/>
                </a:solidFill>
                <a:latin typeface="Times" pitchFamily="18" charset="0"/>
              </a:defRPr>
            </a:lvl9pPr>
          </a:lstStyle>
          <a:p>
            <a:pPr algn="r"/>
            <a:endParaRPr lang="en-US" sz="1200">
              <a:latin typeface="Times New Roman" pitchFamily="18" charset="0"/>
            </a:endParaRPr>
          </a:p>
        </p:txBody>
      </p:sp>
    </p:spTree>
    <p:extLst>
      <p:ext uri="{BB962C8B-B14F-4D97-AF65-F5344CB8AC3E}">
        <p14:creationId xmlns:p14="http://schemas.microsoft.com/office/powerpoint/2010/main" xmlns="" val="2312648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6F34EB-0E01-4910-A55B-4F001A5287CE}"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Mpfile03\files\Admin\DTP\DTP%20In%20Box\A-G%20Lawyers\Dong\Immigration%20Feb%202000\committee%20of%20100%20logo.jpg"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0777" name="Rectangle 9"/>
          <p:cNvSpPr>
            <a:spLocks noGrp="1" noChangeArrowheads="1"/>
          </p:cNvSpPr>
          <p:nvPr>
            <p:ph type="ctrTitle" sz="quarter"/>
          </p:nvPr>
        </p:nvSpPr>
        <p:spPr>
          <a:xfrm>
            <a:off x="990600" y="990600"/>
            <a:ext cx="6781800" cy="1905000"/>
          </a:xfrm>
        </p:spPr>
        <p:txBody>
          <a:bodyPr anchor="ctr" anchorCtr="0"/>
          <a:lstStyle>
            <a:lvl1pPr algn="ctr">
              <a:defRPr sz="3200">
                <a:solidFill>
                  <a:schemeClr val="accent4">
                    <a:lumMod val="60000"/>
                    <a:lumOff val="40000"/>
                  </a:schemeClr>
                </a:solidFill>
              </a:defRPr>
            </a:lvl1pPr>
          </a:lstStyle>
          <a:p>
            <a:r>
              <a:rPr lang="en-US" dirty="0" smtClean="0"/>
              <a:t>Click to edit Master title style</a:t>
            </a:r>
            <a:endParaRPr lang="en-US" dirty="0"/>
          </a:p>
        </p:txBody>
      </p:sp>
      <p:sp>
        <p:nvSpPr>
          <p:cNvPr id="160778" name="Rectangle 10"/>
          <p:cNvSpPr>
            <a:spLocks noGrp="1" noChangeArrowheads="1"/>
          </p:cNvSpPr>
          <p:nvPr>
            <p:ph type="subTitle" sz="quarter" idx="1"/>
          </p:nvPr>
        </p:nvSpPr>
        <p:spPr>
          <a:xfrm>
            <a:off x="3352800" y="3429000"/>
            <a:ext cx="5181600" cy="2057400"/>
          </a:xfrm>
        </p:spPr>
        <p:txBody>
          <a:bodyPr/>
          <a:lstStyle>
            <a:lvl1pPr marL="0" indent="0">
              <a:buFontTx/>
              <a:buNone/>
              <a:defRPr sz="2000"/>
            </a:lvl1pPr>
          </a:lstStyle>
          <a:p>
            <a:r>
              <a:rPr lang="en-US" dirty="0" smtClean="0"/>
              <a:t>Click to edit Master subtitle style</a:t>
            </a:r>
            <a:endParaRPr lang="en-US" dirty="0"/>
          </a:p>
        </p:txBody>
      </p:sp>
      <p:sp>
        <p:nvSpPr>
          <p:cNvPr id="160790" name="Rectangle 22"/>
          <p:cNvSpPr>
            <a:spLocks noGrp="1" noChangeArrowheads="1"/>
          </p:cNvSpPr>
          <p:nvPr>
            <p:ph type="dt" sz="half" idx="2"/>
          </p:nvPr>
        </p:nvSpPr>
        <p:spPr/>
        <p:txBody>
          <a:bodyPr/>
          <a:lstStyle>
            <a:lvl1pPr>
              <a:defRPr/>
            </a:lvl1pPr>
          </a:lstStyle>
          <a:p>
            <a:pPr>
              <a:defRPr/>
            </a:pPr>
            <a:endParaRPr lang="en-US" altLang="en-US" dirty="0"/>
          </a:p>
        </p:txBody>
      </p:sp>
      <p:sp>
        <p:nvSpPr>
          <p:cNvPr id="160791" name="Rectangle 23"/>
          <p:cNvSpPr>
            <a:spLocks noGrp="1" noChangeArrowheads="1"/>
          </p:cNvSpPr>
          <p:nvPr>
            <p:ph type="ftr" sz="quarter" idx="3"/>
          </p:nvPr>
        </p:nvSpPr>
        <p:spPr/>
        <p:txBody>
          <a:bodyPr/>
          <a:lstStyle>
            <a:lvl1pPr>
              <a:defRPr/>
            </a:lvl1pPr>
          </a:lstStyle>
          <a:p>
            <a:pPr>
              <a:defRPr/>
            </a:pPr>
            <a:endParaRPr lang="en-US" altLang="en-US" dirty="0"/>
          </a:p>
        </p:txBody>
      </p:sp>
      <p:sp>
        <p:nvSpPr>
          <p:cNvPr id="160792" name="Rectangle 24"/>
          <p:cNvSpPr>
            <a:spLocks noGrp="1" noChangeArrowheads="1"/>
          </p:cNvSpPr>
          <p:nvPr>
            <p:ph type="sldNum" sz="quarter" idx="4"/>
          </p:nvPr>
        </p:nvSpPr>
        <p:spPr>
          <a:xfrm>
            <a:off x="7162800" y="6248400"/>
            <a:ext cx="1905000" cy="457200"/>
          </a:xfrm>
        </p:spPr>
        <p:txBody>
          <a:bodyPr/>
          <a:lstStyle>
            <a:lvl1pPr algn="r">
              <a:defRPr/>
            </a:lvl1pPr>
          </a:lstStyle>
          <a:p>
            <a:pPr>
              <a:defRPr/>
            </a:pPr>
            <a:fld id="{854F3089-F2B8-4A4B-B05C-4BC5566BEE31}" type="slidenum">
              <a:rPr lang="en-US" altLang="en-US" smtClean="0"/>
              <a:pPr>
                <a:defRPr/>
              </a:pPr>
              <a:t>‹#›</a:t>
            </a:fld>
            <a:endParaRPr lang="en-US" altLang="en-US" dirty="0"/>
          </a:p>
        </p:txBody>
      </p:sp>
      <p:pic>
        <p:nvPicPr>
          <p:cNvPr id="16" name="Picture 5" descr="\\Mpfile03\files\Admin\DTP\DTP In Box\A-G Lawyers\Dong\Immigration Feb 2000\committee of 100 logo.jpg"/>
          <p:cNvPicPr>
            <a:picLocks noChangeAspect="1" noChangeArrowheads="1"/>
          </p:cNvPicPr>
          <p:nvPr userDrawn="1"/>
        </p:nvPicPr>
        <p:blipFill>
          <a:blip r:embed="rId2" r:link="rId3" cstate="print">
            <a:extLst>
              <a:ext uri="{28A0092B-C50C-407E-A947-70E740481C1C}">
                <a14:useLocalDpi xmlns:a14="http://schemas.microsoft.com/office/drawing/2010/main" xmlns="" val="0"/>
              </a:ext>
            </a:extLst>
          </a:blip>
          <a:srcRect/>
          <a:stretch>
            <a:fillRect/>
          </a:stretch>
        </p:blipFill>
        <p:spPr bwMode="auto">
          <a:xfrm>
            <a:off x="304800" y="3089093"/>
            <a:ext cx="2895600" cy="2930707"/>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userDrawn="1"/>
        </p:nvSpPr>
        <p:spPr>
          <a:xfrm>
            <a:off x="0" y="76200"/>
            <a:ext cx="9144000" cy="533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8" name="Rectangle 17"/>
          <p:cNvSpPr/>
          <p:nvPr userDrawn="1"/>
        </p:nvSpPr>
        <p:spPr>
          <a:xfrm>
            <a:off x="0" y="-9525"/>
            <a:ext cx="9144000" cy="114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userDrawn="1"/>
        </p:nvGrpSpPr>
        <p:grpSpPr>
          <a:xfrm rot="10800000">
            <a:off x="0" y="6718952"/>
            <a:ext cx="9144000" cy="139047"/>
            <a:chOff x="152400" y="142875"/>
            <a:chExt cx="9144000" cy="139047"/>
          </a:xfrm>
        </p:grpSpPr>
        <p:sp>
          <p:nvSpPr>
            <p:cNvPr id="21" name="Rectangle 20"/>
            <p:cNvSpPr/>
            <p:nvPr userDrawn="1"/>
          </p:nvSpPr>
          <p:spPr>
            <a:xfrm>
              <a:off x="152400" y="142875"/>
              <a:ext cx="9144000" cy="114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52400" y="228600"/>
              <a:ext cx="9144000" cy="533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grpSp>
    </p:spTree>
  </p:cSld>
  <p:clrMapOvr>
    <a:masterClrMapping/>
  </p:clrMapOvr>
  <p:transition>
    <p:dissolv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381000"/>
            <a:ext cx="7620000" cy="1219200"/>
          </a:xfrm>
        </p:spPr>
        <p:txBody>
          <a:bodyPr anchor="b" anchorCtr="0"/>
          <a:lstStyle/>
          <a:p>
            <a:r>
              <a:rPr lang="en-US" smtClean="0"/>
              <a:t>Click to edit Master title style</a:t>
            </a:r>
            <a:endParaRPr lang="en-US" dirty="0"/>
          </a:p>
        </p:txBody>
      </p:sp>
      <p:sp>
        <p:nvSpPr>
          <p:cNvPr id="3" name="Content Placeholder 2"/>
          <p:cNvSpPr>
            <a:spLocks noGrp="1"/>
          </p:cNvSpPr>
          <p:nvPr>
            <p:ph idx="1"/>
          </p:nvPr>
        </p:nvSpPr>
        <p:spPr>
          <a:xfrm>
            <a:off x="711200" y="1752600"/>
            <a:ext cx="7620000" cy="4267200"/>
          </a:xfrm>
        </p:spPr>
        <p:txBody>
          <a:bodyPr/>
          <a:lstStyle>
            <a:lvl1pPr marL="228600" indent="-228600">
              <a:defRPr/>
            </a:lvl1pPr>
            <a:lvl2pPr marL="685800" indent="-228600">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BB58F9E-328D-4826-93F5-53077A44E3E6}" type="slidenum">
              <a:rPr lang="en-US" altLang="en-US" smtClean="0"/>
              <a:pPr>
                <a:defRPr/>
              </a:pPr>
              <a:t>‹#›</a:t>
            </a:fld>
            <a:endParaRPr lang="en-US" altLang="en-US" dirty="0"/>
          </a:p>
        </p:txBody>
      </p:sp>
    </p:spTree>
  </p:cSld>
  <p:clrMapOvr>
    <a:masterClrMapping/>
  </p:clrMapOvr>
  <p:transition>
    <p:dissolv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11200" y="2082800"/>
            <a:ext cx="37338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2082800"/>
            <a:ext cx="37338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511BC1FA-3D6B-49E9-B57E-321AF5A5ED8C}" type="slidenum">
              <a:rPr lang="en-US" altLang="en-US" smtClean="0"/>
              <a:pPr>
                <a:defRPr/>
              </a:pPr>
              <a:t>‹#›</a:t>
            </a:fld>
            <a:endParaRPr lang="en-US" altLang="en-US" dirty="0"/>
          </a:p>
        </p:txBody>
      </p:sp>
    </p:spTree>
  </p:cSld>
  <p:clrMapOvr>
    <a:masterClrMapping/>
  </p:clrMapOvr>
  <p:transition>
    <p:dissolv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76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161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76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161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ltLang="en-US"/>
          </a:p>
        </p:txBody>
      </p:sp>
      <p:sp>
        <p:nvSpPr>
          <p:cNvPr id="8" name="Footer Placeholder 7"/>
          <p:cNvSpPr>
            <a:spLocks noGrp="1"/>
          </p:cNvSpPr>
          <p:nvPr>
            <p:ph type="ftr" sz="quarter" idx="11"/>
          </p:nvPr>
        </p:nvSpPr>
        <p:spPr/>
        <p:txBody>
          <a:bodyPr/>
          <a:lstStyle>
            <a:lvl1pPr>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a:lvl1pPr>
          </a:lstStyle>
          <a:p>
            <a:pPr>
              <a:defRPr/>
            </a:pPr>
            <a:fld id="{854F3089-F2B8-4A4B-B05C-4BC5566BEE31}" type="slidenum">
              <a:rPr lang="en-US" altLang="en-US" smtClean="0"/>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E046F862-EE6B-49E1-B130-799B979C0169}" type="slidenum">
              <a:rPr lang="en-US" altLang="en-US" smtClean="0"/>
              <a:pPr>
                <a:defRPr/>
              </a:pPr>
              <a:t>‹#›</a:t>
            </a:fld>
            <a:endParaRPr lang="en-US" altLang="en-US" dirty="0"/>
          </a:p>
        </p:txBody>
      </p:sp>
    </p:spTree>
  </p:cSld>
  <p:clrMapOvr>
    <a:masterClrMapping/>
  </p:clrMapOvr>
  <p:transition>
    <p:dissolv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tLang="en-US"/>
          </a:p>
        </p:txBody>
      </p:sp>
      <p:sp>
        <p:nvSpPr>
          <p:cNvPr id="3" name="Footer Placeholder 2"/>
          <p:cNvSpPr>
            <a:spLocks noGrp="1"/>
          </p:cNvSpPr>
          <p:nvPr>
            <p:ph type="ftr" sz="quarter" idx="11"/>
          </p:nvPr>
        </p:nvSpPr>
        <p:spPr/>
        <p:txBody>
          <a:bodyPr/>
          <a:lstStyle>
            <a:lvl1pPr>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vl1pPr>
          </a:lstStyle>
          <a:p>
            <a:pPr>
              <a:defRPr/>
            </a:pPr>
            <a:fld id="{E17226E7-E3B1-4B59-8593-EF91354497DE}" type="slidenum">
              <a:rPr lang="en-US" altLang="en-US" smtClean="0"/>
              <a:pPr>
                <a:defRPr/>
              </a:pPr>
              <a:t>‹#›</a:t>
            </a:fld>
            <a:endParaRPr lang="en-US" altLang="en-US" dirty="0"/>
          </a:p>
        </p:txBody>
      </p:sp>
    </p:spTree>
  </p:cSld>
  <p:clrMapOvr>
    <a:masterClrMapping/>
  </p:clrMapOvr>
  <p:transition>
    <p:dissolv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9747" name="Rectangle 3"/>
          <p:cNvSpPr>
            <a:spLocks noGrp="1" noChangeArrowheads="1"/>
          </p:cNvSpPr>
          <p:nvPr>
            <p:ph type="title"/>
          </p:nvPr>
        </p:nvSpPr>
        <p:spPr bwMode="auto">
          <a:xfrm>
            <a:off x="711200" y="685800"/>
            <a:ext cx="7620000" cy="1219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en-US" dirty="0" smtClean="0"/>
              <a:t>Click to edit Master title style</a:t>
            </a:r>
          </a:p>
        </p:txBody>
      </p:sp>
      <p:sp>
        <p:nvSpPr>
          <p:cNvPr id="159748" name="Rectangle 4"/>
          <p:cNvSpPr>
            <a:spLocks noGrp="1" noChangeArrowheads="1"/>
          </p:cNvSpPr>
          <p:nvPr>
            <p:ph type="body" idx="1"/>
          </p:nvPr>
        </p:nvSpPr>
        <p:spPr bwMode="auto">
          <a:xfrm>
            <a:off x="711200" y="1905000"/>
            <a:ext cx="7620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59765"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000" b="0"/>
            </a:lvl1pPr>
          </a:lstStyle>
          <a:p>
            <a:pPr>
              <a:defRPr/>
            </a:pPr>
            <a:endParaRPr lang="en-US" altLang="en-US"/>
          </a:p>
        </p:txBody>
      </p:sp>
      <p:sp>
        <p:nvSpPr>
          <p:cNvPr id="159766" name="Rectangle 22"/>
          <p:cNvSpPr>
            <a:spLocks noGrp="1" noChangeArrowheads="1"/>
          </p:cNvSpPr>
          <p:nvPr>
            <p:ph type="ftr" sz="quarter" idx="3"/>
          </p:nvPr>
        </p:nvSpPr>
        <p:spPr bwMode="auto">
          <a:xfrm>
            <a:off x="7808913" y="6546850"/>
            <a:ext cx="914400"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800" b="0"/>
            </a:lvl1pPr>
          </a:lstStyle>
          <a:p>
            <a:pPr>
              <a:defRPr/>
            </a:pPr>
            <a:endParaRPr lang="en-US" altLang="en-US"/>
          </a:p>
        </p:txBody>
      </p:sp>
      <p:sp>
        <p:nvSpPr>
          <p:cNvPr id="159767" name="Rectangle 23"/>
          <p:cNvSpPr>
            <a:spLocks noGrp="1" noChangeArrowheads="1"/>
          </p:cNvSpPr>
          <p:nvPr>
            <p:ph type="sldNum" sz="quarter" idx="4"/>
          </p:nvPr>
        </p:nvSpPr>
        <p:spPr bwMode="auto">
          <a:xfrm>
            <a:off x="36576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000" b="0"/>
            </a:lvl1pPr>
          </a:lstStyle>
          <a:p>
            <a:pPr>
              <a:defRPr/>
            </a:pPr>
            <a:fld id="{854F3089-F2B8-4A4B-B05C-4BC5566BEE31}" type="slidenum">
              <a:rPr lang="en-US" altLang="en-US" smtClean="0"/>
              <a:pPr>
                <a:defRPr/>
              </a:pPr>
              <a:t>‹#›</a:t>
            </a:fld>
            <a:endParaRPr lang="en-US" altLang="en-US" dirty="0"/>
          </a:p>
        </p:txBody>
      </p:sp>
      <p:grpSp>
        <p:nvGrpSpPr>
          <p:cNvPr id="14" name="Group 13"/>
          <p:cNvGrpSpPr/>
          <p:nvPr userDrawn="1"/>
        </p:nvGrpSpPr>
        <p:grpSpPr>
          <a:xfrm rot="10800000">
            <a:off x="0" y="6718952"/>
            <a:ext cx="9144000" cy="139047"/>
            <a:chOff x="152400" y="142875"/>
            <a:chExt cx="9144000" cy="139047"/>
          </a:xfrm>
        </p:grpSpPr>
        <p:sp>
          <p:nvSpPr>
            <p:cNvPr id="15" name="Rectangle 14"/>
            <p:cNvSpPr/>
            <p:nvPr userDrawn="1"/>
          </p:nvSpPr>
          <p:spPr>
            <a:xfrm>
              <a:off x="152400" y="142875"/>
              <a:ext cx="9144000" cy="114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2400" y="228600"/>
              <a:ext cx="9144000" cy="533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grpSp>
      <p:sp>
        <p:nvSpPr>
          <p:cNvPr id="17" name="Rectangle 16"/>
          <p:cNvSpPr/>
          <p:nvPr userDrawn="1"/>
        </p:nvSpPr>
        <p:spPr>
          <a:xfrm>
            <a:off x="0" y="-9525"/>
            <a:ext cx="9144000" cy="114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76200"/>
            <a:ext cx="9144000" cy="533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transition>
    <p:dissolve/>
  </p:transition>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p:titleStyle>
    <p:bodyStyle>
      <a:lvl1pPr marL="230188" indent="-230188" algn="l" rtl="0" eaLnBrk="1" fontAlgn="base" hangingPunct="1">
        <a:spcBef>
          <a:spcPts val="1200"/>
        </a:spcBef>
        <a:spcAft>
          <a:spcPct val="0"/>
        </a:spcAft>
        <a:buClr>
          <a:srgbClr val="003580"/>
        </a:buClr>
        <a:buChar char="•"/>
        <a:defRPr sz="2200">
          <a:solidFill>
            <a:schemeClr val="tx1"/>
          </a:solidFill>
          <a:latin typeface="+mn-lt"/>
          <a:ea typeface="+mn-ea"/>
          <a:cs typeface="+mn-cs"/>
        </a:defRPr>
      </a:lvl1pPr>
      <a:lvl2pPr marL="684213" indent="-227013" algn="l" rtl="0" eaLnBrk="1" fontAlgn="base" hangingPunct="1">
        <a:spcBef>
          <a:spcPts val="1200"/>
        </a:spcBef>
        <a:spcAft>
          <a:spcPct val="0"/>
        </a:spcAft>
        <a:buClr>
          <a:srgbClr val="003580"/>
        </a:buClr>
        <a:buChar char="•"/>
        <a:defRPr sz="2400">
          <a:solidFill>
            <a:schemeClr val="tx1"/>
          </a:solidFill>
          <a:latin typeface="+mn-lt"/>
        </a:defRPr>
      </a:lvl2pPr>
      <a:lvl3pPr marL="1085850" indent="-228600" algn="l" rtl="0" eaLnBrk="1" fontAlgn="base" hangingPunct="1">
        <a:spcBef>
          <a:spcPts val="1200"/>
        </a:spcBef>
        <a:spcAft>
          <a:spcPct val="0"/>
        </a:spcAft>
        <a:buClr>
          <a:srgbClr val="003580"/>
        </a:buClr>
        <a:buChar char="–"/>
        <a:defRPr sz="2400">
          <a:solidFill>
            <a:schemeClr val="tx1"/>
          </a:solidFill>
          <a:latin typeface="+mn-lt"/>
        </a:defRPr>
      </a:lvl3pPr>
      <a:lvl4pPr marL="1428750" indent="-228600" algn="l" rtl="0" eaLnBrk="1" fontAlgn="base" hangingPunct="1">
        <a:spcBef>
          <a:spcPts val="1200"/>
        </a:spcBef>
        <a:spcAft>
          <a:spcPct val="0"/>
        </a:spcAft>
        <a:buClr>
          <a:srgbClr val="003580"/>
        </a:buClr>
        <a:buChar char="–"/>
        <a:defRPr sz="2400">
          <a:solidFill>
            <a:schemeClr val="tx1"/>
          </a:solidFill>
          <a:latin typeface="+mn-lt"/>
        </a:defRPr>
      </a:lvl4pPr>
      <a:lvl5pPr marL="1771650" indent="-228600" algn="l" rtl="0" eaLnBrk="1" fontAlgn="base" hangingPunct="1">
        <a:spcBef>
          <a:spcPts val="1200"/>
        </a:spcBef>
        <a:spcAft>
          <a:spcPct val="0"/>
        </a:spcAft>
        <a:buClr>
          <a:srgbClr val="003580"/>
        </a:buClr>
        <a:buChar char="–"/>
        <a:defRPr sz="2400">
          <a:solidFill>
            <a:schemeClr val="tx1"/>
          </a:solidFill>
          <a:latin typeface="+mn-lt"/>
        </a:defRPr>
      </a:lvl5pPr>
      <a:lvl6pPr marL="2228850" indent="-228600" algn="l" rtl="0" eaLnBrk="1" fontAlgn="base" hangingPunct="1">
        <a:spcBef>
          <a:spcPct val="20000"/>
        </a:spcBef>
        <a:spcAft>
          <a:spcPct val="0"/>
        </a:spcAft>
        <a:buClr>
          <a:srgbClr val="003399"/>
        </a:buClr>
        <a:buChar char="–"/>
        <a:defRPr sz="2400">
          <a:solidFill>
            <a:schemeClr val="tx1"/>
          </a:solidFill>
          <a:latin typeface="+mn-lt"/>
        </a:defRPr>
      </a:lvl6pPr>
      <a:lvl7pPr marL="2686050" indent="-228600" algn="l" rtl="0" eaLnBrk="1" fontAlgn="base" hangingPunct="1">
        <a:spcBef>
          <a:spcPct val="20000"/>
        </a:spcBef>
        <a:spcAft>
          <a:spcPct val="0"/>
        </a:spcAft>
        <a:buClr>
          <a:srgbClr val="003399"/>
        </a:buClr>
        <a:buChar char="–"/>
        <a:defRPr sz="2400">
          <a:solidFill>
            <a:schemeClr val="tx1"/>
          </a:solidFill>
          <a:latin typeface="+mn-lt"/>
        </a:defRPr>
      </a:lvl7pPr>
      <a:lvl8pPr marL="3143250" indent="-228600" algn="l" rtl="0" eaLnBrk="1" fontAlgn="base" hangingPunct="1">
        <a:spcBef>
          <a:spcPct val="20000"/>
        </a:spcBef>
        <a:spcAft>
          <a:spcPct val="0"/>
        </a:spcAft>
        <a:buClr>
          <a:srgbClr val="003399"/>
        </a:buClr>
        <a:buChar char="–"/>
        <a:defRPr sz="2400">
          <a:solidFill>
            <a:schemeClr val="tx1"/>
          </a:solidFill>
          <a:latin typeface="+mn-lt"/>
        </a:defRPr>
      </a:lvl8pPr>
      <a:lvl9pPr marL="3600450" indent="-228600" algn="l" rtl="0" eaLnBrk="1" fontAlgn="base" hangingPunct="1">
        <a:spcBef>
          <a:spcPct val="20000"/>
        </a:spcBef>
        <a:spcAft>
          <a:spcPct val="0"/>
        </a:spcAft>
        <a:buClr>
          <a:srgbClr val="003399"/>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18" Type="http://schemas.openxmlformats.org/officeDocument/2006/relationships/image" Target="../media/image52.jpeg"/><Relationship Id="rId3" Type="http://schemas.openxmlformats.org/officeDocument/2006/relationships/image" Target="../media/image3.jpeg"/><Relationship Id="rId7" Type="http://schemas.openxmlformats.org/officeDocument/2006/relationships/image" Target="../media/image41.pn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notesSlide" Target="../notesSlides/notesSlide39.xml"/><Relationship Id="rId16" Type="http://schemas.openxmlformats.org/officeDocument/2006/relationships/image" Target="../media/image50.jpe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3.jpe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10510" y="990600"/>
            <a:ext cx="9133490" cy="1752600"/>
          </a:xfrm>
        </p:spPr>
        <p:txBody>
          <a:bodyPr rtlCol="0">
            <a:noAutofit/>
          </a:bodyPr>
          <a:lstStyle/>
          <a:p>
            <a:pPr fontAlgn="auto">
              <a:spcBef>
                <a:spcPts val="600"/>
              </a:spcBef>
              <a:spcAft>
                <a:spcPts val="600"/>
              </a:spcAft>
              <a:defRPr/>
            </a:pPr>
            <a:r>
              <a:rPr lang="en-US" sz="2400" b="0" dirty="0" smtClean="0">
                <a:solidFill>
                  <a:schemeClr val="tx1"/>
                </a:solidFill>
              </a:rPr>
              <a:t>Trade Secrets and Economic Espionage: </a:t>
            </a:r>
            <a:br>
              <a:rPr lang="en-US" sz="2400" b="0" dirty="0" smtClean="0">
                <a:solidFill>
                  <a:schemeClr val="tx1"/>
                </a:solidFill>
              </a:rPr>
            </a:br>
            <a:r>
              <a:rPr lang="en-US" sz="2000" b="0" dirty="0" smtClean="0">
                <a:solidFill>
                  <a:schemeClr val="tx1"/>
                </a:solidFill>
              </a:rPr>
              <a:t>Legal Risks in Advancing Technology between the U.S. and China</a:t>
            </a:r>
            <a:r>
              <a:rPr lang="en-US" sz="2400" b="0" dirty="0" smtClean="0">
                <a:solidFill>
                  <a:schemeClr val="tx1"/>
                </a:solidFill>
              </a:rPr>
              <a:t/>
            </a:r>
            <a:br>
              <a:rPr lang="en-US" sz="2400" b="0" dirty="0" smtClean="0">
                <a:solidFill>
                  <a:schemeClr val="tx1"/>
                </a:solidFill>
              </a:rPr>
            </a:br>
            <a:r>
              <a:rPr lang="en-US" altLang="zh-CN" sz="2400" b="0" dirty="0" smtClean="0">
                <a:solidFill>
                  <a:schemeClr val="tx1"/>
                </a:solidFill>
              </a:rPr>
              <a:t/>
            </a:r>
            <a:br>
              <a:rPr lang="en-US" altLang="zh-CN" sz="2400" b="0" dirty="0" smtClean="0">
                <a:solidFill>
                  <a:schemeClr val="tx1"/>
                </a:solidFill>
              </a:rPr>
            </a:br>
            <a:r>
              <a:rPr lang="zh-CN" altLang="en-US" sz="2400" b="0" dirty="0" smtClean="0">
                <a:solidFill>
                  <a:schemeClr val="tx1"/>
                </a:solidFill>
              </a:rPr>
              <a:t>商业机密与经济间谍活动</a:t>
            </a:r>
            <a:r>
              <a:rPr lang="en-US" sz="2400" b="0" dirty="0" smtClean="0">
                <a:solidFill>
                  <a:schemeClr val="tx1"/>
                </a:solidFill>
              </a:rPr>
              <a:t/>
            </a:r>
            <a:br>
              <a:rPr lang="en-US" sz="2400" b="0" dirty="0" smtClean="0">
                <a:solidFill>
                  <a:schemeClr val="tx1"/>
                </a:solidFill>
              </a:rPr>
            </a:br>
            <a:r>
              <a:rPr lang="zh-CN" altLang="en-US" sz="2000" b="0" dirty="0" smtClean="0">
                <a:solidFill>
                  <a:schemeClr val="tx1"/>
                </a:solidFill>
              </a:rPr>
              <a:t>美中科技发展的法律风险</a:t>
            </a:r>
            <a:endParaRPr lang="en-US" sz="2000" b="0" dirty="0">
              <a:solidFill>
                <a:schemeClr val="tx1"/>
              </a:solidFill>
            </a:endParaRPr>
          </a:p>
        </p:txBody>
      </p:sp>
      <p:sp>
        <p:nvSpPr>
          <p:cNvPr id="10242" name="Rectangle 3"/>
          <p:cNvSpPr>
            <a:spLocks noGrp="1" noChangeArrowheads="1"/>
          </p:cNvSpPr>
          <p:nvPr>
            <p:ph type="subTitle" sz="quarter" idx="1"/>
          </p:nvPr>
        </p:nvSpPr>
        <p:spPr>
          <a:xfrm>
            <a:off x="1905000" y="5181600"/>
            <a:ext cx="5181600" cy="1295400"/>
          </a:xfrm>
        </p:spPr>
        <p:txBody>
          <a:bodyPr/>
          <a:lstStyle/>
          <a:p>
            <a:pPr algn="ctr">
              <a:spcBef>
                <a:spcPts val="600"/>
              </a:spcBef>
            </a:pPr>
            <a:r>
              <a:rPr lang="en-US" dirty="0" smtClean="0">
                <a:latin typeface="Helvetica" panose="020B0604020202020204" pitchFamily="34" charset="0"/>
                <a:ea typeface="+mj-ea"/>
                <a:cs typeface="+mj-cs"/>
              </a:rPr>
              <a:t>2015.11</a:t>
            </a:r>
            <a:r>
              <a:rPr lang="en-US" altLang="zh-CN" dirty="0" smtClean="0">
                <a:latin typeface="Helvetica" panose="020B0604020202020204" pitchFamily="34" charset="0"/>
                <a:ea typeface="+mj-ea"/>
                <a:cs typeface="+mj-cs"/>
              </a:rPr>
              <a:t>.15</a:t>
            </a:r>
            <a:endParaRPr lang="en-US" dirty="0">
              <a:latin typeface="Helvetica" panose="020B0604020202020204" pitchFamily="34" charset="0"/>
              <a:ea typeface="+mj-ea"/>
              <a:cs typeface="+mj-cs"/>
            </a:endParaRPr>
          </a:p>
          <a:p>
            <a:pPr algn="ctr"/>
            <a:r>
              <a:rPr lang="zh-CN" altLang="en-US" dirty="0">
                <a:latin typeface="Helvetica" panose="020B0604020202020204" pitchFamily="34" charset="0"/>
                <a:ea typeface="+mj-ea"/>
                <a:cs typeface="+mj-cs"/>
              </a:rPr>
              <a:t>孙自</a:t>
            </a:r>
            <a:r>
              <a:rPr lang="zh-CN" altLang="en-US" dirty="0" smtClean="0">
                <a:latin typeface="Helvetica" panose="020B0604020202020204" pitchFamily="34" charset="0"/>
                <a:ea typeface="+mj-ea"/>
                <a:cs typeface="+mj-cs"/>
              </a:rPr>
              <a:t>华 </a:t>
            </a:r>
            <a:r>
              <a:rPr lang="en-US" altLang="zh-CN" dirty="0" smtClean="0">
                <a:latin typeface="Helvetica" panose="020B0604020202020204" pitchFamily="34" charset="0"/>
                <a:ea typeface="+mj-ea"/>
                <a:cs typeface="+mj-cs"/>
              </a:rPr>
              <a:t>(</a:t>
            </a:r>
            <a:r>
              <a:rPr lang="en-US" dirty="0" smtClean="0">
                <a:latin typeface="Helvetica" panose="020B0604020202020204" pitchFamily="34" charset="0"/>
                <a:ea typeface="+mj-ea"/>
                <a:cs typeface="+mj-cs"/>
              </a:rPr>
              <a:t>Brian </a:t>
            </a:r>
            <a:r>
              <a:rPr lang="en-US" dirty="0">
                <a:latin typeface="Helvetica" panose="020B0604020202020204" pitchFamily="34" charset="0"/>
                <a:ea typeface="+mj-ea"/>
                <a:cs typeface="+mj-cs"/>
              </a:rPr>
              <a:t>A. </a:t>
            </a:r>
            <a:r>
              <a:rPr lang="en-US" dirty="0" smtClean="0">
                <a:latin typeface="Helvetica" panose="020B0604020202020204" pitchFamily="34" charset="0"/>
                <a:ea typeface="+mj-ea"/>
                <a:cs typeface="+mj-cs"/>
              </a:rPr>
              <a:t>Sun)</a:t>
            </a:r>
            <a:endParaRPr lang="en-US" dirty="0">
              <a:latin typeface="Helvetica" panose="020B0604020202020204" pitchFamily="34" charset="0"/>
              <a:ea typeface="+mj-ea"/>
              <a:cs typeface="+mj-cs"/>
            </a:endParaRPr>
          </a:p>
        </p:txBody>
      </p:sp>
      <p:pic>
        <p:nvPicPr>
          <p:cNvPr id="102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7600" y="3048000"/>
            <a:ext cx="1823545" cy="196942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1" name="Picture 3" descr="cox_Page_1"/>
          <p:cNvPicPr>
            <a:picLocks noChangeAspect="1" noChangeArrowheads="1"/>
          </p:cNvPicPr>
          <p:nvPr/>
        </p:nvPicPr>
        <p:blipFill>
          <a:blip r:embed="rId3" cstate="print"/>
          <a:srcRect/>
          <a:stretch>
            <a:fillRect/>
          </a:stretch>
        </p:blipFill>
        <p:spPr bwMode="auto">
          <a:xfrm>
            <a:off x="2995545" y="1164472"/>
            <a:ext cx="3823562" cy="4940812"/>
          </a:xfrm>
          <a:prstGeom prst="rect">
            <a:avLst/>
          </a:prstGeom>
          <a:ln>
            <a:solidFill>
              <a:schemeClr val="bg1">
                <a:lumMod val="75000"/>
              </a:schemeClr>
            </a:solidFill>
          </a:ln>
          <a:effectLst/>
        </p:spPr>
      </p:pic>
      <p:pic>
        <p:nvPicPr>
          <p:cNvPr id="83972" name="Picture 4" descr="cox_Page_2"/>
          <p:cNvPicPr>
            <a:picLocks noChangeAspect="1" noChangeArrowheads="1"/>
          </p:cNvPicPr>
          <p:nvPr/>
        </p:nvPicPr>
        <p:blipFill>
          <a:blip r:embed="rId4" cstate="print"/>
          <a:srcRect/>
          <a:stretch>
            <a:fillRect/>
          </a:stretch>
        </p:blipFill>
        <p:spPr bwMode="auto">
          <a:xfrm>
            <a:off x="2324894" y="1393071"/>
            <a:ext cx="3881438" cy="5012528"/>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Picture 2" descr="C:\Users\Jennie\Desktop\C-100 Documents\Staff Docs\c-100 logo EPS copy.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2286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1999 Cox Report</a:t>
            </a:r>
          </a:p>
          <a:p>
            <a:pPr algn="ctr">
              <a:spcBef>
                <a:spcPts val="600"/>
              </a:spcBef>
            </a:pPr>
            <a:r>
              <a:rPr lang="en-US" sz="3000" b="0" kern="0" dirty="0" smtClean="0">
                <a:solidFill>
                  <a:schemeClr val="tx1"/>
                </a:solidFill>
              </a:rPr>
              <a:t>1999 </a:t>
            </a:r>
            <a:r>
              <a:rPr lang="zh-CN" altLang="en-US" sz="3000" b="0" kern="0" dirty="0" smtClean="0">
                <a:solidFill>
                  <a:schemeClr val="tx1"/>
                </a:solidFill>
              </a:rPr>
              <a:t>考克斯报告</a:t>
            </a:r>
            <a:endParaRPr lang="en-US" sz="3000" b="0" kern="0" dirty="0">
              <a:solidFill>
                <a:schemeClr val="tx1"/>
              </a:solidFill>
            </a:endParaRPr>
          </a:p>
        </p:txBody>
      </p:sp>
      <p:sp>
        <p:nvSpPr>
          <p:cNvPr id="8" name="TextBox 7"/>
          <p:cNvSpPr txBox="1"/>
          <p:nvPr/>
        </p:nvSpPr>
        <p:spPr>
          <a:xfrm>
            <a:off x="2590800" y="4038600"/>
            <a:ext cx="3505200" cy="830997"/>
          </a:xfrm>
          <a:prstGeom prst="rect">
            <a:avLst/>
          </a:prstGeom>
          <a:solidFill>
            <a:schemeClr val="bg1"/>
          </a:solidFill>
        </p:spPr>
        <p:txBody>
          <a:bodyPr wrap="square" rtlCol="0">
            <a:spAutoFit/>
          </a:bodyPr>
          <a:lstStyle/>
          <a:p>
            <a:pPr algn="ctr"/>
            <a:r>
              <a:rPr lang="zh-CN" altLang="en-US" sz="1600" dirty="0" smtClean="0"/>
              <a:t>委员会对于与中华人民共和国有关的美国国家安全和军事</a:t>
            </a:r>
            <a:r>
              <a:rPr lang="en-US" sz="1600" dirty="0" smtClean="0"/>
              <a:t>/</a:t>
            </a:r>
            <a:r>
              <a:rPr lang="zh-CN" altLang="en-US" sz="1600" dirty="0" smtClean="0"/>
              <a:t>商业</a:t>
            </a:r>
            <a:r>
              <a:rPr lang="zh-CN" altLang="en-US" sz="1600" dirty="0"/>
              <a:t>关切</a:t>
            </a:r>
            <a:endParaRPr lang="en-US" sz="1600" dirty="0" smtClean="0"/>
          </a:p>
          <a:p>
            <a:endParaRPr lang="en-US" sz="1600" dirty="0"/>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bwMode="auto">
          <a:xfrm>
            <a:off x="1066800" y="304800"/>
            <a:ext cx="70358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r>
              <a:rPr lang="en-US" sz="2000" b="0" kern="0" dirty="0" smtClean="0">
                <a:solidFill>
                  <a:schemeClr val="tx1"/>
                </a:solidFill>
              </a:rPr>
              <a:t>Dr. </a:t>
            </a:r>
            <a:r>
              <a:rPr lang="en-US" sz="2000" b="0" kern="0" dirty="0" err="1" smtClean="0">
                <a:solidFill>
                  <a:schemeClr val="tx1"/>
                </a:solidFill>
              </a:rPr>
              <a:t>Wen</a:t>
            </a:r>
            <a:r>
              <a:rPr lang="en-US" sz="2000" b="0" kern="0" dirty="0" smtClean="0">
                <a:solidFill>
                  <a:schemeClr val="tx1"/>
                </a:solidFill>
              </a:rPr>
              <a:t> Ho Lee, former physicist, Los Alamos National Laboratory, New Mexico</a:t>
            </a:r>
          </a:p>
          <a:p>
            <a:pPr algn="ctr"/>
            <a:r>
              <a:rPr lang="zh-CN" altLang="en-US" sz="2000" b="0" kern="0" dirty="0" smtClean="0">
                <a:solidFill>
                  <a:schemeClr val="tx1"/>
                </a:solidFill>
              </a:rPr>
              <a:t>李</a:t>
            </a:r>
            <a:r>
              <a:rPr lang="zh-CN" altLang="en-US" sz="2000" b="0" kern="0" dirty="0">
                <a:solidFill>
                  <a:schemeClr val="tx1"/>
                </a:solidFill>
              </a:rPr>
              <a:t>文</a:t>
            </a:r>
            <a:r>
              <a:rPr lang="zh-CN" altLang="en-US" sz="2000" b="0" kern="0" dirty="0" smtClean="0">
                <a:solidFill>
                  <a:schemeClr val="tx1"/>
                </a:solidFill>
              </a:rPr>
              <a:t>和博士，新墨西哥州</a:t>
            </a:r>
            <a:endParaRPr lang="en-US" altLang="zh-CN" sz="2000" b="0" kern="0" dirty="0" smtClean="0">
              <a:solidFill>
                <a:schemeClr val="tx1"/>
              </a:solidFill>
            </a:endParaRPr>
          </a:p>
          <a:p>
            <a:pPr algn="ctr"/>
            <a:r>
              <a:rPr lang="zh-CN" altLang="en-US" sz="2000" b="0" kern="0" dirty="0" smtClean="0">
                <a:solidFill>
                  <a:schemeClr val="tx1"/>
                </a:solidFill>
              </a:rPr>
              <a:t>前洛斯阿拉莫斯国家实验室物理学家</a:t>
            </a:r>
            <a:endParaRPr lang="en-US" sz="2000" b="0" kern="0" dirty="0">
              <a:solidFill>
                <a:schemeClr val="tx1"/>
              </a:solidFill>
            </a:endParaRPr>
          </a:p>
        </p:txBody>
      </p:sp>
      <p:pic>
        <p:nvPicPr>
          <p:cNvPr id="1026" name="Picture 2" descr="http://ecx.images-amazon.com/images/I/419X29M8WCL.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7459"/>
          <a:stretch/>
        </p:blipFill>
        <p:spPr bwMode="auto">
          <a:xfrm>
            <a:off x="2971800" y="1676400"/>
            <a:ext cx="3124200" cy="4768435"/>
          </a:xfrm>
          <a:prstGeom prst="rect">
            <a:avLst/>
          </a:prstGeom>
          <a:ln>
            <a:solidFill>
              <a:schemeClr val="bg1">
                <a:lumMod val="75000"/>
              </a:schemeClr>
            </a:solidFill>
          </a:ln>
          <a:effectLst/>
          <a:extLst>
            <a:ext uri="{909E8E84-426E-40dd-AFC4-6F175D3DCCD1}">
              <a14:hiddenFill xmlns:a14="http://schemas.microsoft.com/office/drawing/2010/main" xmlns="">
                <a:solidFill>
                  <a:srgbClr val="FFFFFF"/>
                </a:solidFill>
              </a14:hiddenFill>
            </a:ext>
          </a:extLst>
        </p:spPr>
      </p:pic>
      <p:pic>
        <p:nvPicPr>
          <p:cNvPr id="7" name="Picture 2" descr="C:\Users\Jennie\Desktop\C-100 Documents\Staff Docs\c-100 logo EPS cop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C:\Documents and Settings\JP010533\Desktop\TS Cases\Print - Decision Nears on the Fate Of Ex-Los Alamos Scientist - NYTimes_Page_1.jpg"/>
          <p:cNvPicPr>
            <a:picLocks noChangeAspect="1" noChangeArrowheads="1"/>
          </p:cNvPicPr>
          <p:nvPr/>
        </p:nvPicPr>
        <p:blipFill>
          <a:blip r:embed="rId4" cstate="print"/>
          <a:srcRect/>
          <a:stretch>
            <a:fillRect/>
          </a:stretch>
        </p:blipFill>
        <p:spPr bwMode="auto">
          <a:xfrm>
            <a:off x="1124779" y="1066800"/>
            <a:ext cx="6894443" cy="4878986"/>
          </a:xfrm>
          <a:prstGeom prst="rect">
            <a:avLst/>
          </a:prstGeom>
          <a:noFill/>
          <a:ln>
            <a:solidFill>
              <a:schemeClr val="bg1">
                <a:lumMod val="75000"/>
              </a:schemeClr>
            </a:solidFill>
          </a:ln>
          <a:effectLst/>
        </p:spPr>
      </p:pic>
      <p:pic>
        <p:nvPicPr>
          <p:cNvPr id="4" name="Picture 2" descr="C:\Documents and Settings\JP010533\Desktop\TS Cases\Print - Decision Nears on the Fate Of Ex-Los Alamos Scientist - NYTimes_Page_1.jpg"/>
          <p:cNvPicPr>
            <a:picLocks noChangeAspect="1" noChangeArrowheads="1"/>
          </p:cNvPicPr>
          <p:nvPr/>
        </p:nvPicPr>
        <p:blipFill rotWithShape="1">
          <a:blip r:embed="rId4" cstate="print"/>
          <a:srcRect l="9620" t="19830" r="40380" b="75359"/>
          <a:stretch/>
        </p:blipFill>
        <p:spPr bwMode="auto">
          <a:xfrm>
            <a:off x="1124779" y="1066800"/>
            <a:ext cx="6894443" cy="858672"/>
          </a:xfrm>
          <a:prstGeom prst="rect">
            <a:avLst/>
          </a:prstGeom>
          <a:noFill/>
          <a:ln>
            <a:solidFill>
              <a:schemeClr val="bg1">
                <a:lumMod val="75000"/>
              </a:schemeClr>
            </a:solidFill>
          </a:ln>
          <a:effectLst>
            <a:outerShdw blurRad="50800" dist="38100" dir="5400000" algn="t" rotWithShape="0">
              <a:prstClr val="black">
                <a:alpha val="40000"/>
              </a:prstClr>
            </a:outerShdw>
          </a:effectLst>
        </p:spPr>
      </p:pic>
      <p:grpSp>
        <p:nvGrpSpPr>
          <p:cNvPr id="14" name="Group 13"/>
          <p:cNvGrpSpPr/>
          <p:nvPr/>
        </p:nvGrpSpPr>
        <p:grpSpPr>
          <a:xfrm>
            <a:off x="2685222" y="2538607"/>
            <a:ext cx="5334000" cy="1405270"/>
            <a:chOff x="381000" y="2133600"/>
            <a:chExt cx="8229600" cy="2081561"/>
          </a:xfrm>
          <a:effectLst>
            <a:outerShdw blurRad="50800" dist="38100" dir="5400000" algn="t" rotWithShape="0">
              <a:prstClr val="black">
                <a:alpha val="40000"/>
              </a:prstClr>
            </a:outerShdw>
          </a:effectLst>
        </p:grpSpPr>
        <p:sp>
          <p:nvSpPr>
            <p:cNvPr id="7" name="Rectangle 6"/>
            <p:cNvSpPr/>
            <p:nvPr/>
          </p:nvSpPr>
          <p:spPr bwMode="auto">
            <a:xfrm>
              <a:off x="381000" y="2133600"/>
              <a:ext cx="8229600" cy="2057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9" name="Rectangle 8"/>
            <p:cNvSpPr/>
            <p:nvPr/>
          </p:nvSpPr>
          <p:spPr bwMode="auto">
            <a:xfrm>
              <a:off x="2223976" y="3239386"/>
              <a:ext cx="1600200" cy="304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0" name="Rectangle 9"/>
            <p:cNvSpPr/>
            <p:nvPr/>
          </p:nvSpPr>
          <p:spPr bwMode="auto">
            <a:xfrm>
              <a:off x="4325677" y="3234070"/>
              <a:ext cx="4159103" cy="304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1" name="Rectangle 10"/>
            <p:cNvSpPr/>
            <p:nvPr/>
          </p:nvSpPr>
          <p:spPr bwMode="auto">
            <a:xfrm>
              <a:off x="404035" y="3627474"/>
              <a:ext cx="5443871" cy="304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8" name="Rectangle 7"/>
            <p:cNvSpPr/>
            <p:nvPr/>
          </p:nvSpPr>
          <p:spPr bwMode="auto">
            <a:xfrm>
              <a:off x="5715000" y="2821172"/>
              <a:ext cx="1828800" cy="304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pic>
          <p:nvPicPr>
            <p:cNvPr id="5" name="Picture 2" descr="C:\Documents and Settings\JP010533\Desktop\TS Cases\Print - Decision Nears on the Fate Of Ex-Los Alamos Scientist - NYTimes_Page_1.jpg"/>
            <p:cNvPicPr>
              <a:picLocks noChangeAspect="1" noChangeArrowheads="1"/>
            </p:cNvPicPr>
            <p:nvPr/>
          </p:nvPicPr>
          <p:blipFill>
            <a:blip r:embed="rId4" cstate="print">
              <a:clrChange>
                <a:clrFrom>
                  <a:srgbClr val="FFFFFE"/>
                </a:clrFrom>
                <a:clrTo>
                  <a:srgbClr val="FFFFFE">
                    <a:alpha val="0"/>
                  </a:srgbClr>
                </a:clrTo>
              </a:clrChange>
            </a:blip>
            <a:srcRect l="9620" t="32828" r="50184" b="59596"/>
            <a:stretch>
              <a:fillRect/>
            </a:stretch>
          </p:blipFill>
          <p:spPr bwMode="auto">
            <a:xfrm>
              <a:off x="381000" y="2133600"/>
              <a:ext cx="8229600" cy="2081561"/>
            </a:xfrm>
            <a:prstGeom prst="rect">
              <a:avLst/>
            </a:prstGeom>
            <a:noFill/>
            <a:ln>
              <a:solidFill>
                <a:schemeClr val="bg1">
                  <a:lumMod val="75000"/>
                </a:schemeClr>
              </a:solidFill>
            </a:ln>
            <a:effectLst/>
          </p:spPr>
        </p:pic>
      </p:grpSp>
      <p:grpSp>
        <p:nvGrpSpPr>
          <p:cNvPr id="21" name="Group 20"/>
          <p:cNvGrpSpPr/>
          <p:nvPr/>
        </p:nvGrpSpPr>
        <p:grpSpPr>
          <a:xfrm>
            <a:off x="2171188" y="4392794"/>
            <a:ext cx="5848034" cy="1552992"/>
            <a:chOff x="1524001" y="4924008"/>
            <a:chExt cx="5848034" cy="1552992"/>
          </a:xfrm>
          <a:effectLst>
            <a:outerShdw blurRad="50800" dist="38100" dir="5400000" algn="t" rotWithShape="0">
              <a:prstClr val="black">
                <a:alpha val="40000"/>
              </a:prstClr>
            </a:outerShdw>
          </a:effectLst>
        </p:grpSpPr>
        <p:sp>
          <p:nvSpPr>
            <p:cNvPr id="18" name="Rectangle 17"/>
            <p:cNvSpPr/>
            <p:nvPr/>
          </p:nvSpPr>
          <p:spPr bwMode="auto">
            <a:xfrm>
              <a:off x="1524001" y="4924008"/>
              <a:ext cx="5848034" cy="15529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2" name="Rectangle 11"/>
            <p:cNvSpPr/>
            <p:nvPr/>
          </p:nvSpPr>
          <p:spPr bwMode="auto">
            <a:xfrm>
              <a:off x="3804083" y="5016303"/>
              <a:ext cx="675273" cy="230073"/>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3" name="Rectangle 12"/>
            <p:cNvSpPr/>
            <p:nvPr/>
          </p:nvSpPr>
          <p:spPr bwMode="auto">
            <a:xfrm>
              <a:off x="4819950" y="5016303"/>
              <a:ext cx="1199173" cy="230073"/>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5" name="Rectangle 14"/>
            <p:cNvSpPr/>
            <p:nvPr/>
          </p:nvSpPr>
          <p:spPr bwMode="auto">
            <a:xfrm>
              <a:off x="4357547" y="5352049"/>
              <a:ext cx="1980882" cy="230073"/>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6" name="Rectangle 15"/>
            <p:cNvSpPr/>
            <p:nvPr/>
          </p:nvSpPr>
          <p:spPr bwMode="auto">
            <a:xfrm>
              <a:off x="2247760" y="5701171"/>
              <a:ext cx="1054894" cy="230073"/>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7" name="Rectangle 16"/>
            <p:cNvSpPr/>
            <p:nvPr/>
          </p:nvSpPr>
          <p:spPr bwMode="auto">
            <a:xfrm>
              <a:off x="5846461" y="5729263"/>
              <a:ext cx="762787" cy="230073"/>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pic>
          <p:nvPicPr>
            <p:cNvPr id="6" name="Picture 2" descr="C:\Documents and Settings\JP010533\Desktop\TS Cases\Print - Decision Nears on the Fate Of Ex-Los Alamos Scientist - NYTimes_Page_1.jpg"/>
            <p:cNvPicPr>
              <a:picLocks noChangeAspect="1" noChangeArrowheads="1"/>
            </p:cNvPicPr>
            <p:nvPr/>
          </p:nvPicPr>
          <p:blipFill>
            <a:blip r:embed="rId4" cstate="print">
              <a:clrChange>
                <a:clrFrom>
                  <a:srgbClr val="FFFFFE"/>
                </a:clrFrom>
                <a:clrTo>
                  <a:srgbClr val="FFFFFE">
                    <a:alpha val="0"/>
                  </a:srgbClr>
                </a:clrTo>
              </a:clrChange>
            </a:blip>
            <a:srcRect l="9710" t="45707" r="39667" b="48232"/>
            <a:stretch>
              <a:fillRect/>
            </a:stretch>
          </p:blipFill>
          <p:spPr bwMode="auto">
            <a:xfrm>
              <a:off x="1524001" y="4950555"/>
              <a:ext cx="5848034" cy="1526445"/>
            </a:xfrm>
            <a:prstGeom prst="rect">
              <a:avLst/>
            </a:prstGeom>
            <a:noFill/>
            <a:ln>
              <a:solidFill>
                <a:schemeClr val="bg1">
                  <a:lumMod val="75000"/>
                </a:schemeClr>
              </a:solidFill>
            </a:ln>
            <a:effectLst/>
          </p:spPr>
        </p:pic>
      </p:grpSp>
      <p:sp>
        <p:nvSpPr>
          <p:cNvPr id="20" name="TextBox 19"/>
          <p:cNvSpPr txBox="1"/>
          <p:nvPr/>
        </p:nvSpPr>
        <p:spPr>
          <a:xfrm>
            <a:off x="1143000" y="6172200"/>
            <a:ext cx="3262432" cy="461665"/>
          </a:xfrm>
          <a:prstGeom prst="rect">
            <a:avLst/>
          </a:prstGeom>
          <a:noFill/>
        </p:spPr>
        <p:txBody>
          <a:bodyPr wrap="none" rtlCol="0">
            <a:spAutoFit/>
          </a:bodyPr>
          <a:lstStyle/>
          <a:p>
            <a:r>
              <a:rPr lang="zh-CN" altLang="en-US" dirty="0" smtClean="0"/>
              <a:t>来自白宫和政府的压力</a:t>
            </a:r>
            <a:endParaRPr lang="en-US" dirty="0"/>
          </a:p>
        </p:txBody>
      </p:sp>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arker2"/>
          <p:cNvPicPr>
            <a:picLocks noChangeAspect="1" noChangeArrowheads="1"/>
          </p:cNvPicPr>
          <p:nvPr/>
        </p:nvPicPr>
        <p:blipFill rotWithShape="1">
          <a:blip r:embed="rId3" cstate="print"/>
          <a:srcRect l="26898" t="9804" r="26993" b="39215"/>
          <a:stretch/>
        </p:blipFill>
        <p:spPr bwMode="auto">
          <a:xfrm>
            <a:off x="3155950" y="1828800"/>
            <a:ext cx="2627333" cy="3200400"/>
          </a:xfrm>
          <a:prstGeom prst="rect">
            <a:avLst/>
          </a:prstGeom>
          <a:noFill/>
          <a:ln>
            <a:solidFill>
              <a:schemeClr val="bg1">
                <a:lumMod val="75000"/>
              </a:schemeClr>
            </a:solidFill>
          </a:ln>
        </p:spPr>
      </p:pic>
      <p:pic>
        <p:nvPicPr>
          <p:cNvPr id="5" name="Picture 2" descr="C:\Users\Jennie\Desktop\C-100 Documents\Staff Docs\c-100 logo EPS cop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200" b="0" kern="0" dirty="0" smtClean="0">
                <a:solidFill>
                  <a:schemeClr val="tx1"/>
                </a:solidFill>
              </a:rPr>
              <a:t>Judge Parker’s Apology</a:t>
            </a:r>
          </a:p>
          <a:p>
            <a:pPr algn="ctr">
              <a:spcBef>
                <a:spcPts val="600"/>
              </a:spcBef>
            </a:pPr>
            <a:r>
              <a:rPr lang="zh-CN" altLang="en-US" sz="3200" b="0" kern="0" dirty="0" smtClean="0">
                <a:solidFill>
                  <a:schemeClr val="tx1"/>
                </a:solidFill>
              </a:rPr>
              <a:t>帕克法官的道歉</a:t>
            </a:r>
            <a:endParaRPr lang="en-US" sz="3200" b="0" kern="0" dirty="0">
              <a:solidFill>
                <a:schemeClr val="tx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4" descr="parker2"/>
          <p:cNvPicPr>
            <a:picLocks noChangeAspect="1" noChangeArrowheads="1"/>
          </p:cNvPicPr>
          <p:nvPr/>
        </p:nvPicPr>
        <p:blipFill>
          <a:blip r:embed="rId3" cstate="print"/>
          <a:srcRect l="26897" t="9804" r="25517" b="39215"/>
          <a:stretch>
            <a:fillRect/>
          </a:stretch>
        </p:blipFill>
        <p:spPr bwMode="auto">
          <a:xfrm>
            <a:off x="7297615" y="228600"/>
            <a:ext cx="1465385" cy="1656522"/>
          </a:xfrm>
          <a:prstGeom prst="rect">
            <a:avLst/>
          </a:prstGeom>
          <a:noFill/>
        </p:spPr>
      </p:pic>
      <p:grpSp>
        <p:nvGrpSpPr>
          <p:cNvPr id="23" name="Group 22"/>
          <p:cNvGrpSpPr/>
          <p:nvPr/>
        </p:nvGrpSpPr>
        <p:grpSpPr>
          <a:xfrm>
            <a:off x="237744" y="1981200"/>
            <a:ext cx="8220456" cy="1752600"/>
            <a:chOff x="228600" y="1752600"/>
            <a:chExt cx="8686800" cy="1831975"/>
          </a:xfrm>
        </p:grpSpPr>
        <p:sp>
          <p:nvSpPr>
            <p:cNvPr id="12" name="Rectangle 11"/>
            <p:cNvSpPr/>
            <p:nvPr/>
          </p:nvSpPr>
          <p:spPr bwMode="auto">
            <a:xfrm>
              <a:off x="228600" y="1752600"/>
              <a:ext cx="8686800" cy="182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4" name="Rectangle 13"/>
            <p:cNvSpPr/>
            <p:nvPr/>
          </p:nvSpPr>
          <p:spPr bwMode="auto">
            <a:xfrm>
              <a:off x="1447800" y="1905000"/>
              <a:ext cx="6781800" cy="304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pic>
          <p:nvPicPr>
            <p:cNvPr id="7" name="Picture 3" descr="Ex0001_0012"/>
            <p:cNvPicPr>
              <a:picLocks noChangeAspect="1" noChangeArrowheads="1"/>
            </p:cNvPicPr>
            <p:nvPr/>
          </p:nvPicPr>
          <p:blipFill>
            <a:blip r:embed="rId4" cstate="print">
              <a:clrChange>
                <a:clrFrom>
                  <a:srgbClr val="FFFFFF"/>
                </a:clrFrom>
                <a:clrTo>
                  <a:srgbClr val="FFFFFF">
                    <a:alpha val="0"/>
                  </a:srgbClr>
                </a:clrTo>
              </a:clrChange>
            </a:blip>
            <a:srcRect l="19016" t="79834" r="26263" b="11485"/>
            <a:stretch>
              <a:fillRect/>
            </a:stretch>
          </p:blipFill>
          <p:spPr bwMode="auto">
            <a:xfrm>
              <a:off x="228600" y="1752600"/>
              <a:ext cx="8686800" cy="1831975"/>
            </a:xfrm>
            <a:prstGeom prst="rect">
              <a:avLst/>
            </a:prstGeom>
            <a:noFill/>
            <a:ln w="9525">
              <a:solidFill>
                <a:schemeClr val="bg1">
                  <a:lumMod val="75000"/>
                </a:schemeClr>
              </a:solidFill>
              <a:miter lim="800000"/>
              <a:headEnd/>
              <a:tailEnd/>
            </a:ln>
            <a:effectLst/>
          </p:spPr>
        </p:pic>
      </p:grpSp>
      <p:grpSp>
        <p:nvGrpSpPr>
          <p:cNvPr id="22" name="Group 21"/>
          <p:cNvGrpSpPr/>
          <p:nvPr/>
        </p:nvGrpSpPr>
        <p:grpSpPr>
          <a:xfrm>
            <a:off x="228600" y="3657600"/>
            <a:ext cx="8229600" cy="2819399"/>
            <a:chOff x="228600" y="3649752"/>
            <a:chExt cx="8686800" cy="2974848"/>
          </a:xfrm>
        </p:grpSpPr>
        <p:sp>
          <p:nvSpPr>
            <p:cNvPr id="13" name="Rectangle 12"/>
            <p:cNvSpPr/>
            <p:nvPr/>
          </p:nvSpPr>
          <p:spPr bwMode="auto">
            <a:xfrm>
              <a:off x="228600" y="3733800"/>
              <a:ext cx="8686800" cy="2890800"/>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grpSp>
          <p:nvGrpSpPr>
            <p:cNvPr id="18" name="Group 17"/>
            <p:cNvGrpSpPr/>
            <p:nvPr/>
          </p:nvGrpSpPr>
          <p:grpSpPr>
            <a:xfrm>
              <a:off x="304800" y="3810000"/>
              <a:ext cx="8610600" cy="914400"/>
              <a:chOff x="228600" y="3810000"/>
              <a:chExt cx="8610600" cy="914400"/>
            </a:xfrm>
          </p:grpSpPr>
          <p:sp>
            <p:nvSpPr>
              <p:cNvPr id="15" name="Rectangle 14"/>
              <p:cNvSpPr/>
              <p:nvPr/>
            </p:nvSpPr>
            <p:spPr bwMode="auto">
              <a:xfrm>
                <a:off x="228600" y="3810000"/>
                <a:ext cx="8458200" cy="304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6" name="Rectangle 15"/>
              <p:cNvSpPr/>
              <p:nvPr/>
            </p:nvSpPr>
            <p:spPr bwMode="auto">
              <a:xfrm>
                <a:off x="228600" y="4114800"/>
                <a:ext cx="8610600" cy="304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7" name="Rectangle 16"/>
              <p:cNvSpPr/>
              <p:nvPr/>
            </p:nvSpPr>
            <p:spPr bwMode="auto">
              <a:xfrm>
                <a:off x="228600" y="4419600"/>
                <a:ext cx="8077200" cy="304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grpSp>
        <p:grpSp>
          <p:nvGrpSpPr>
            <p:cNvPr id="21" name="Group 20"/>
            <p:cNvGrpSpPr/>
            <p:nvPr/>
          </p:nvGrpSpPr>
          <p:grpSpPr>
            <a:xfrm>
              <a:off x="228600" y="3649752"/>
              <a:ext cx="8534400" cy="2904964"/>
              <a:chOff x="228600" y="3649752"/>
              <a:chExt cx="8534400" cy="2904964"/>
            </a:xfrm>
          </p:grpSpPr>
          <p:pic>
            <p:nvPicPr>
              <p:cNvPr id="10" name="Picture 5" descr="Ex0001_0013"/>
              <p:cNvPicPr>
                <a:picLocks noChangeAspect="1" noChangeArrowheads="1"/>
              </p:cNvPicPr>
              <p:nvPr/>
            </p:nvPicPr>
            <p:blipFill>
              <a:blip r:embed="rId5" cstate="print">
                <a:clrChange>
                  <a:clrFrom>
                    <a:srgbClr val="FFFFFF"/>
                  </a:clrFrom>
                  <a:clrTo>
                    <a:srgbClr val="FFFFFF">
                      <a:alpha val="0"/>
                    </a:srgbClr>
                  </a:clrTo>
                </a:clrChange>
              </a:blip>
              <a:srcRect l="18987" t="7132" r="25455" b="81474"/>
              <a:stretch>
                <a:fillRect/>
              </a:stretch>
            </p:blipFill>
            <p:spPr bwMode="auto">
              <a:xfrm>
                <a:off x="228600" y="4373364"/>
                <a:ext cx="8534400" cy="2181352"/>
              </a:xfrm>
              <a:prstGeom prst="rect">
                <a:avLst/>
              </a:prstGeom>
              <a:noFill/>
              <a:ln w="9525">
                <a:noFill/>
                <a:miter lim="800000"/>
                <a:headEnd/>
                <a:tailEnd/>
              </a:ln>
              <a:effectLst/>
            </p:spPr>
          </p:pic>
          <p:pic>
            <p:nvPicPr>
              <p:cNvPr id="9" name="Picture 4" descr="Ex0001_0012"/>
              <p:cNvPicPr>
                <a:picLocks noChangeAspect="1" noChangeArrowheads="1"/>
              </p:cNvPicPr>
              <p:nvPr/>
            </p:nvPicPr>
            <p:blipFill>
              <a:blip r:embed="rId4" cstate="print">
                <a:clrChange>
                  <a:clrFrom>
                    <a:srgbClr val="FFFFFF"/>
                  </a:clrFrom>
                  <a:clrTo>
                    <a:srgbClr val="FFFFFF">
                      <a:alpha val="0"/>
                    </a:srgbClr>
                  </a:clrTo>
                </a:clrChange>
              </a:blip>
              <a:srcRect l="19016" t="89436" r="27631" b="7133"/>
              <a:stretch>
                <a:fillRect/>
              </a:stretch>
            </p:blipFill>
            <p:spPr bwMode="auto">
              <a:xfrm>
                <a:off x="228600" y="3649752"/>
                <a:ext cx="8534400" cy="688848"/>
              </a:xfrm>
              <a:prstGeom prst="rect">
                <a:avLst/>
              </a:prstGeom>
              <a:noFill/>
              <a:ln w="9525">
                <a:noFill/>
                <a:miter lim="800000"/>
                <a:headEnd/>
                <a:tailEnd/>
              </a:ln>
              <a:effectLst/>
            </p:spPr>
          </p:pic>
        </p:grpSp>
      </p:grpSp>
      <p:pic>
        <p:nvPicPr>
          <p:cNvPr id="19" name="Picture 2" descr="C:\Users\Jennie\Desktop\C-100 Documents\Staff Docs\c-100 logo EPS copy.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200" b="0" kern="0" dirty="0" smtClean="0">
                <a:solidFill>
                  <a:schemeClr val="tx1"/>
                </a:solidFill>
              </a:rPr>
              <a:t>Judge Parker’s Apology</a:t>
            </a:r>
          </a:p>
          <a:p>
            <a:pPr algn="ctr">
              <a:spcBef>
                <a:spcPts val="600"/>
              </a:spcBef>
            </a:pPr>
            <a:r>
              <a:rPr lang="zh-CN" altLang="en-US" sz="3200" b="0" kern="0" dirty="0" smtClean="0">
                <a:solidFill>
                  <a:schemeClr val="tx1"/>
                </a:solidFill>
              </a:rPr>
              <a:t>帕克法官的道歉</a:t>
            </a:r>
            <a:endParaRPr lang="en-US" sz="3200" b="0" kern="0" dirty="0">
              <a:solidFill>
                <a:schemeClr val="tx1"/>
              </a:solidFill>
            </a:endParaRPr>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4" descr="parker2"/>
          <p:cNvPicPr>
            <a:picLocks noChangeAspect="1" noChangeArrowheads="1"/>
          </p:cNvPicPr>
          <p:nvPr/>
        </p:nvPicPr>
        <p:blipFill>
          <a:blip r:embed="rId3" cstate="print"/>
          <a:srcRect l="26897" t="9804" r="25517" b="39215"/>
          <a:stretch>
            <a:fillRect/>
          </a:stretch>
        </p:blipFill>
        <p:spPr bwMode="auto">
          <a:xfrm>
            <a:off x="7297615" y="228600"/>
            <a:ext cx="1465385" cy="1656522"/>
          </a:xfrm>
          <a:prstGeom prst="rect">
            <a:avLst/>
          </a:prstGeom>
          <a:noFill/>
        </p:spPr>
      </p:pic>
      <p:pic>
        <p:nvPicPr>
          <p:cNvPr id="19" name="Picture 2" descr="C:\Users\Jennie\Desktop\C-100 Documents\Staff Docs\c-100 logo EPS cop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200" b="0" kern="0" dirty="0" smtClean="0">
                <a:solidFill>
                  <a:schemeClr val="tx1"/>
                </a:solidFill>
              </a:rPr>
              <a:t>Judge Parker’s Apology</a:t>
            </a:r>
          </a:p>
          <a:p>
            <a:pPr algn="ctr">
              <a:spcBef>
                <a:spcPts val="600"/>
              </a:spcBef>
            </a:pPr>
            <a:r>
              <a:rPr lang="zh-CN" altLang="en-US" sz="3200" b="0" kern="0" dirty="0" smtClean="0">
                <a:solidFill>
                  <a:schemeClr val="tx1"/>
                </a:solidFill>
              </a:rPr>
              <a:t>帕克法官的道歉</a:t>
            </a:r>
            <a:endParaRPr lang="en-US" sz="3200" b="0" kern="0" dirty="0">
              <a:solidFill>
                <a:schemeClr val="tx1"/>
              </a:solidFill>
            </a:endParaRPr>
          </a:p>
        </p:txBody>
      </p:sp>
      <p:sp>
        <p:nvSpPr>
          <p:cNvPr id="21" name="TextBox 20"/>
          <p:cNvSpPr txBox="1"/>
          <p:nvPr/>
        </p:nvSpPr>
        <p:spPr>
          <a:xfrm>
            <a:off x="457200" y="2133600"/>
            <a:ext cx="8305800" cy="4170372"/>
          </a:xfrm>
          <a:prstGeom prst="rect">
            <a:avLst/>
          </a:prstGeom>
          <a:noFill/>
        </p:spPr>
        <p:txBody>
          <a:bodyPr wrap="square" rtlCol="0">
            <a:spAutoFit/>
          </a:bodyPr>
          <a:lstStyle/>
          <a:p>
            <a:pPr>
              <a:spcBef>
                <a:spcPts val="600"/>
              </a:spcBef>
              <a:spcAft>
                <a:spcPts val="600"/>
              </a:spcAft>
            </a:pPr>
            <a:r>
              <a:rPr lang="zh-CN" altLang="en-US" dirty="0" smtClean="0"/>
              <a:t>李博士，</a:t>
            </a:r>
            <a:r>
              <a:rPr lang="zh-CN" altLang="en-US" dirty="0" smtClean="0">
                <a:solidFill>
                  <a:srgbClr val="C00000"/>
                </a:solidFill>
              </a:rPr>
              <a:t>我非常难过地告诉你</a:t>
            </a:r>
            <a:r>
              <a:rPr lang="zh-CN" altLang="en-US" dirty="0" smtClean="0"/>
              <a:t>，我</a:t>
            </a:r>
            <a:r>
              <a:rPr lang="zh-CN" altLang="en-US" dirty="0"/>
              <a:t>感觉</a:t>
            </a:r>
            <a:r>
              <a:rPr lang="zh-CN" altLang="en-US" dirty="0" smtClean="0"/>
              <a:t>去年</a:t>
            </a:r>
            <a:r>
              <a:rPr lang="en-US" dirty="0" smtClean="0"/>
              <a:t>12</a:t>
            </a:r>
            <a:r>
              <a:rPr lang="zh-CN" altLang="en-US" dirty="0" smtClean="0"/>
              <a:t>月我被我国政府的行政</a:t>
            </a:r>
            <a:r>
              <a:rPr lang="zh-CN" altLang="en-US" dirty="0"/>
              <a:t>当局</a:t>
            </a:r>
            <a:r>
              <a:rPr lang="zh-CN" altLang="en-US" dirty="0" smtClean="0"/>
              <a:t>通过司法部、联邦调查局和当时的新墨西哥检察官</a:t>
            </a:r>
            <a:r>
              <a:rPr lang="zh-CN" altLang="en-US" dirty="0" smtClean="0">
                <a:solidFill>
                  <a:srgbClr val="C00000"/>
                </a:solidFill>
              </a:rPr>
              <a:t>带入歧途</a:t>
            </a:r>
            <a:r>
              <a:rPr lang="zh-CN" altLang="en-US" dirty="0" smtClean="0"/>
              <a:t>。</a:t>
            </a:r>
            <a:endParaRPr lang="en-US" altLang="zh-CN" dirty="0" smtClean="0">
              <a:solidFill>
                <a:srgbClr val="C00000"/>
              </a:solidFill>
            </a:endParaRPr>
          </a:p>
          <a:p>
            <a:pPr>
              <a:spcBef>
                <a:spcPts val="600"/>
              </a:spcBef>
              <a:spcAft>
                <a:spcPts val="600"/>
              </a:spcAft>
            </a:pPr>
            <a:r>
              <a:rPr lang="zh-CN" altLang="en-US" dirty="0" smtClean="0">
                <a:solidFill>
                  <a:srgbClr val="C00000"/>
                </a:solidFill>
              </a:rPr>
              <a:t>我很为你和你的家人难过，对于行政部门对你提出的指控，</a:t>
            </a:r>
            <a:r>
              <a:rPr lang="zh-CN" altLang="en-US" dirty="0">
                <a:solidFill>
                  <a:srgbClr val="C00000"/>
                </a:solidFill>
              </a:rPr>
              <a:t>尽管</a:t>
            </a:r>
            <a:r>
              <a:rPr lang="zh-CN" altLang="en-US" dirty="0" smtClean="0">
                <a:solidFill>
                  <a:srgbClr val="C00000"/>
                </a:solidFill>
              </a:rPr>
              <a:t>法</a:t>
            </a:r>
            <a:r>
              <a:rPr lang="zh-CN" altLang="en-US" dirty="0">
                <a:solidFill>
                  <a:srgbClr val="C00000"/>
                </a:solidFill>
              </a:rPr>
              <a:t>律证明</a:t>
            </a:r>
            <a:r>
              <a:rPr lang="zh-CN" altLang="en-US" dirty="0" smtClean="0">
                <a:solidFill>
                  <a:srgbClr val="C00000"/>
                </a:solidFill>
              </a:rPr>
              <a:t>你的清白无辜，你却以这种形式被关押</a:t>
            </a:r>
            <a:r>
              <a:rPr lang="zh-CN" altLang="en-US" dirty="0" smtClean="0"/>
              <a:t>。</a:t>
            </a:r>
            <a:endParaRPr lang="en-US" dirty="0" smtClean="0"/>
          </a:p>
          <a:p>
            <a:pPr>
              <a:spcBef>
                <a:spcPts val="600"/>
              </a:spcBef>
              <a:spcAft>
                <a:spcPts val="600"/>
              </a:spcAft>
            </a:pPr>
            <a:r>
              <a:rPr lang="zh-CN" altLang="en-US" dirty="0" smtClean="0"/>
              <a:t>我很难过因为我在</a:t>
            </a:r>
            <a:r>
              <a:rPr lang="en-US" dirty="0" smtClean="0"/>
              <a:t>12</a:t>
            </a:r>
            <a:r>
              <a:rPr lang="zh-CN" altLang="en-US" dirty="0" smtClean="0"/>
              <a:t>月受到诱导下令将你拘押，而在今天无条件释放你的认罪协议面前，我们明确看出行政部门现在承认，或者应该承认，去年</a:t>
            </a:r>
            <a:r>
              <a:rPr lang="en-US" dirty="0" smtClean="0"/>
              <a:t>12</a:t>
            </a:r>
            <a:r>
              <a:rPr lang="zh-CN" altLang="en-US" dirty="0" smtClean="0"/>
              <a:t>月或是在审判之前任何时候对你的拘押都毫无必要。</a:t>
            </a:r>
            <a:endParaRPr lang="en-US" dirty="0" smtClean="0"/>
          </a:p>
          <a:p>
            <a:endParaRPr lang="en-US" dirty="0"/>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258818" y="2057400"/>
            <a:ext cx="8626365" cy="3746938"/>
            <a:chOff x="212835" y="2349062"/>
            <a:chExt cx="8626365" cy="3746938"/>
          </a:xfrm>
        </p:grpSpPr>
        <p:sp>
          <p:nvSpPr>
            <p:cNvPr id="6" name="Rectangle 5"/>
            <p:cNvSpPr/>
            <p:nvPr/>
          </p:nvSpPr>
          <p:spPr bwMode="auto">
            <a:xfrm>
              <a:off x="228600" y="2362200"/>
              <a:ext cx="8610600" cy="3733800"/>
            </a:xfrm>
            <a:prstGeom prst="rect">
              <a:avLst/>
            </a:prstGeom>
            <a:solidFill>
              <a:schemeClr val="bg1"/>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7" name="Rectangle 6"/>
            <p:cNvSpPr/>
            <p:nvPr/>
          </p:nvSpPr>
          <p:spPr bwMode="auto">
            <a:xfrm>
              <a:off x="304800" y="2362200"/>
              <a:ext cx="7010400" cy="304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8" name="Rectangle 7"/>
            <p:cNvSpPr/>
            <p:nvPr/>
          </p:nvSpPr>
          <p:spPr bwMode="auto">
            <a:xfrm>
              <a:off x="3886200" y="3276600"/>
              <a:ext cx="4876800" cy="304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9" name="Rectangle 8"/>
            <p:cNvSpPr/>
            <p:nvPr/>
          </p:nvSpPr>
          <p:spPr bwMode="auto">
            <a:xfrm>
              <a:off x="228600" y="3581400"/>
              <a:ext cx="8534400" cy="304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0" name="Rectangle 9"/>
            <p:cNvSpPr/>
            <p:nvPr/>
          </p:nvSpPr>
          <p:spPr bwMode="auto">
            <a:xfrm>
              <a:off x="228600" y="3886200"/>
              <a:ext cx="381000" cy="304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pic>
          <p:nvPicPr>
            <p:cNvPr id="12" name="Picture 3" descr="Ex0001_0014"/>
            <p:cNvPicPr>
              <a:picLocks noChangeAspect="1" noChangeArrowheads="1"/>
            </p:cNvPicPr>
            <p:nvPr/>
          </p:nvPicPr>
          <p:blipFill>
            <a:blip r:embed="rId3" cstate="print">
              <a:clrChange>
                <a:clrFrom>
                  <a:srgbClr val="FFFFFF"/>
                </a:clrFrom>
                <a:clrTo>
                  <a:srgbClr val="FFFFFF">
                    <a:alpha val="0"/>
                  </a:srgbClr>
                </a:clrTo>
              </a:clrChange>
            </a:blip>
            <a:srcRect l="19225" t="33041" r="25772" b="48471"/>
            <a:stretch>
              <a:fillRect/>
            </a:stretch>
          </p:blipFill>
          <p:spPr bwMode="auto">
            <a:xfrm>
              <a:off x="212835" y="2349062"/>
              <a:ext cx="8610600" cy="3733800"/>
            </a:xfrm>
            <a:prstGeom prst="rect">
              <a:avLst/>
            </a:prstGeom>
            <a:noFill/>
            <a:ln w="9525">
              <a:noFill/>
              <a:miter lim="800000"/>
              <a:headEnd/>
              <a:tailEnd/>
            </a:ln>
            <a:effectLst/>
          </p:spPr>
        </p:pic>
      </p:grpSp>
      <p:pic>
        <p:nvPicPr>
          <p:cNvPr id="13" name="Picture 2" descr="C:\Users\Jennie\Desktop\C-100 Documents\Staff Docs\c-100 logo EPS cop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4" descr="parker2"/>
          <p:cNvPicPr>
            <a:picLocks noChangeAspect="1" noChangeArrowheads="1"/>
          </p:cNvPicPr>
          <p:nvPr/>
        </p:nvPicPr>
        <p:blipFill>
          <a:blip r:embed="rId5" cstate="print"/>
          <a:srcRect l="26897" t="9804" r="25517" b="39215"/>
          <a:stretch>
            <a:fillRect/>
          </a:stretch>
        </p:blipFill>
        <p:spPr bwMode="auto">
          <a:xfrm>
            <a:off x="7297615" y="228600"/>
            <a:ext cx="1465385" cy="1656522"/>
          </a:xfrm>
          <a:prstGeom prst="rect">
            <a:avLst/>
          </a:prstGeom>
          <a:noFill/>
        </p:spPr>
      </p:pic>
      <p:sp>
        <p:nvSpPr>
          <p:cNvPr id="15"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200" b="0" kern="0" dirty="0" smtClean="0">
                <a:solidFill>
                  <a:schemeClr val="tx1"/>
                </a:solidFill>
              </a:rPr>
              <a:t>Judge Parker’s Apology</a:t>
            </a:r>
          </a:p>
          <a:p>
            <a:pPr algn="ctr">
              <a:spcBef>
                <a:spcPts val="600"/>
              </a:spcBef>
            </a:pPr>
            <a:r>
              <a:rPr lang="zh-CN" altLang="en-US" sz="3200" b="0" kern="0" dirty="0" smtClean="0">
                <a:solidFill>
                  <a:schemeClr val="tx1"/>
                </a:solidFill>
              </a:rPr>
              <a:t>帕克法官的道歉</a:t>
            </a:r>
            <a:endParaRPr lang="en-US" sz="3200" b="0" kern="0" dirty="0">
              <a:solidFill>
                <a:schemeClr val="tx1"/>
              </a:solidFill>
            </a:endParaRPr>
          </a:p>
        </p:txBody>
      </p:sp>
      <p:sp>
        <p:nvSpPr>
          <p:cNvPr id="17" name="TextBox 16"/>
          <p:cNvSpPr txBox="1"/>
          <p:nvPr/>
        </p:nvSpPr>
        <p:spPr>
          <a:xfrm>
            <a:off x="533400" y="3505200"/>
            <a:ext cx="8305800" cy="830997"/>
          </a:xfrm>
          <a:prstGeom prst="rect">
            <a:avLst/>
          </a:prstGeom>
          <a:solidFill>
            <a:schemeClr val="bg1"/>
          </a:solidFill>
        </p:spPr>
        <p:txBody>
          <a:bodyPr wrap="square" rtlCol="0">
            <a:spAutoFit/>
          </a:bodyPr>
          <a:lstStyle/>
          <a:p>
            <a:r>
              <a:rPr lang="zh-CN" altLang="en-US" sz="1600" dirty="0" smtClean="0">
                <a:solidFill>
                  <a:srgbClr val="C00000"/>
                </a:solidFill>
              </a:rPr>
              <a:t>正是行政</a:t>
            </a:r>
            <a:r>
              <a:rPr lang="zh-CN" altLang="en-US" sz="1600" dirty="0">
                <a:solidFill>
                  <a:srgbClr val="C00000"/>
                </a:solidFill>
              </a:rPr>
              <a:t>当局</a:t>
            </a:r>
            <a:r>
              <a:rPr lang="zh-CN" altLang="en-US" sz="1600" dirty="0" smtClean="0">
                <a:solidFill>
                  <a:srgbClr val="C00000"/>
                </a:solidFill>
              </a:rPr>
              <a:t>的高层决策者们，</a:t>
            </a:r>
            <a:r>
              <a:rPr lang="zh-CN" altLang="en-US" sz="1600" dirty="0" smtClean="0"/>
              <a:t>特别是司法部、能源部和地方的决策者们，造成了这一案件令人羞愧的开始和处理方式。</a:t>
            </a:r>
            <a:r>
              <a:rPr lang="zh-CN" altLang="en-US" sz="1600" dirty="0" smtClean="0">
                <a:solidFill>
                  <a:srgbClr val="FF0000"/>
                </a:solidFill>
              </a:rPr>
              <a:t>他</a:t>
            </a:r>
            <a:r>
              <a:rPr lang="zh-CN" altLang="en-US" sz="1600" dirty="0" smtClean="0">
                <a:solidFill>
                  <a:srgbClr val="C00000"/>
                </a:solidFill>
              </a:rPr>
              <a:t>们不仅使我感到羞愧，也使整个国家和这个国家里的每个公民感到羞愧。</a:t>
            </a:r>
            <a:endParaRPr lang="en-US" sz="1600" dirty="0">
              <a:solidFill>
                <a:srgbClr val="C00000"/>
              </a:solidFill>
            </a:endParaRPr>
          </a:p>
        </p:txBody>
      </p:sp>
      <p:sp>
        <p:nvSpPr>
          <p:cNvPr id="18" name="TextBox 17"/>
          <p:cNvSpPr txBox="1"/>
          <p:nvPr/>
        </p:nvSpPr>
        <p:spPr>
          <a:xfrm>
            <a:off x="228600" y="5791200"/>
            <a:ext cx="8686800" cy="615553"/>
          </a:xfrm>
          <a:prstGeom prst="rect">
            <a:avLst/>
          </a:prstGeom>
          <a:noFill/>
        </p:spPr>
        <p:txBody>
          <a:bodyPr wrap="square" rtlCol="0">
            <a:spAutoFit/>
          </a:bodyPr>
          <a:lstStyle/>
          <a:p>
            <a:r>
              <a:rPr lang="zh-CN" altLang="en-US" sz="1700" dirty="0" smtClean="0"/>
              <a:t>我也许要说，我的难过和苦恼是因为我不知道行政</a:t>
            </a:r>
            <a:r>
              <a:rPr lang="zh-CN" altLang="en-US" sz="1700" dirty="0"/>
              <a:t>当</a:t>
            </a:r>
            <a:r>
              <a:rPr lang="zh-CN" altLang="en-US" sz="1700" dirty="0" smtClean="0"/>
              <a:t>局所有一切的真正原因。由于在认罪协议的庇护下，行政部门不必披露能够给我们答案的信息，我们将无法知道原因。</a:t>
            </a:r>
            <a:endParaRPr lang="en-US" sz="1700" dirty="0"/>
          </a:p>
        </p:txBody>
      </p:sp>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177800" y="2151743"/>
            <a:ext cx="8839200" cy="2286000"/>
            <a:chOff x="152400" y="2971800"/>
            <a:chExt cx="8839200" cy="2286000"/>
          </a:xfrm>
        </p:grpSpPr>
        <p:sp>
          <p:nvSpPr>
            <p:cNvPr id="8" name="Rectangle 7"/>
            <p:cNvSpPr/>
            <p:nvPr/>
          </p:nvSpPr>
          <p:spPr bwMode="auto">
            <a:xfrm>
              <a:off x="152400" y="2971800"/>
              <a:ext cx="8839200" cy="2286000"/>
            </a:xfrm>
            <a:prstGeom prst="rect">
              <a:avLst/>
            </a:prstGeom>
            <a:solidFill>
              <a:schemeClr val="bg1"/>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9" name="Rectangle 8"/>
            <p:cNvSpPr/>
            <p:nvPr/>
          </p:nvSpPr>
          <p:spPr bwMode="auto">
            <a:xfrm>
              <a:off x="1981200" y="3048000"/>
              <a:ext cx="6934200" cy="386316"/>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0" name="Rectangle 9"/>
            <p:cNvSpPr/>
            <p:nvPr/>
          </p:nvSpPr>
          <p:spPr bwMode="auto">
            <a:xfrm>
              <a:off x="251637" y="3432544"/>
              <a:ext cx="2247014" cy="3048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1" name="Rectangle 10"/>
            <p:cNvSpPr/>
            <p:nvPr/>
          </p:nvSpPr>
          <p:spPr bwMode="auto">
            <a:xfrm>
              <a:off x="6934199" y="3733800"/>
              <a:ext cx="1997149" cy="386316"/>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2" name="Rectangle 11"/>
            <p:cNvSpPr/>
            <p:nvPr/>
          </p:nvSpPr>
          <p:spPr bwMode="auto">
            <a:xfrm>
              <a:off x="2895600" y="4419600"/>
              <a:ext cx="5562600" cy="386316"/>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3" name="Rectangle 12"/>
            <p:cNvSpPr/>
            <p:nvPr/>
          </p:nvSpPr>
          <p:spPr bwMode="auto">
            <a:xfrm>
              <a:off x="228600" y="4800600"/>
              <a:ext cx="8077200" cy="386316"/>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pic>
          <p:nvPicPr>
            <p:cNvPr id="6" name="Picture 3" descr="Ex0001_0014"/>
            <p:cNvPicPr>
              <a:picLocks noChangeAspect="1" noChangeArrowheads="1"/>
            </p:cNvPicPr>
            <p:nvPr/>
          </p:nvPicPr>
          <p:blipFill>
            <a:blip r:embed="rId3" cstate="print">
              <a:clrChange>
                <a:clrFrom>
                  <a:srgbClr val="FFFFFF"/>
                </a:clrFrom>
                <a:clrTo>
                  <a:srgbClr val="FFFFFF">
                    <a:alpha val="0"/>
                  </a:srgbClr>
                </a:clrTo>
              </a:clrChange>
            </a:blip>
            <a:srcRect l="18277" t="53006" r="24823" b="37338"/>
            <a:stretch>
              <a:fillRect/>
            </a:stretch>
          </p:blipFill>
          <p:spPr bwMode="auto">
            <a:xfrm>
              <a:off x="152400" y="2989262"/>
              <a:ext cx="8839200" cy="2268538"/>
            </a:xfrm>
            <a:prstGeom prst="rect">
              <a:avLst/>
            </a:prstGeom>
            <a:noFill/>
            <a:ln w="9525">
              <a:solidFill>
                <a:schemeClr val="bg2"/>
              </a:solidFill>
              <a:miter lim="800000"/>
              <a:headEnd/>
              <a:tailEnd/>
            </a:ln>
            <a:effectLst/>
          </p:spPr>
        </p:pic>
      </p:grpSp>
      <p:pic>
        <p:nvPicPr>
          <p:cNvPr id="14" name="Picture 2" descr="C:\Users\Jennie\Desktop\C-100 Documents\Staff Docs\c-100 logo EPS cop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4" descr="parker2"/>
          <p:cNvPicPr>
            <a:picLocks noChangeAspect="1" noChangeArrowheads="1"/>
          </p:cNvPicPr>
          <p:nvPr/>
        </p:nvPicPr>
        <p:blipFill>
          <a:blip r:embed="rId5" cstate="print"/>
          <a:srcRect l="26897" t="9804" r="25517" b="39215"/>
          <a:stretch>
            <a:fillRect/>
          </a:stretch>
        </p:blipFill>
        <p:spPr bwMode="auto">
          <a:xfrm>
            <a:off x="7297615" y="228600"/>
            <a:ext cx="1465385" cy="1656522"/>
          </a:xfrm>
          <a:prstGeom prst="rect">
            <a:avLst/>
          </a:prstGeom>
          <a:noFill/>
        </p:spPr>
      </p:pic>
      <p:sp>
        <p:nvSpPr>
          <p:cNvPr id="18"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200" b="0" kern="0" dirty="0" smtClean="0">
                <a:solidFill>
                  <a:schemeClr val="tx1"/>
                </a:solidFill>
              </a:rPr>
              <a:t>Judge Parker’s Apology</a:t>
            </a:r>
          </a:p>
          <a:p>
            <a:pPr algn="ctr">
              <a:spcBef>
                <a:spcPts val="600"/>
              </a:spcBef>
            </a:pPr>
            <a:r>
              <a:rPr lang="zh-CN" altLang="en-US" sz="3200" b="0" kern="0" dirty="0" smtClean="0">
                <a:solidFill>
                  <a:schemeClr val="tx1"/>
                </a:solidFill>
              </a:rPr>
              <a:t>帕克法官的道歉</a:t>
            </a:r>
            <a:endParaRPr lang="en-US" sz="3200" b="0" kern="0" dirty="0">
              <a:solidFill>
                <a:schemeClr val="tx1"/>
              </a:solidFill>
            </a:endParaRPr>
          </a:p>
        </p:txBody>
      </p:sp>
      <p:sp>
        <p:nvSpPr>
          <p:cNvPr id="19" name="TextBox 18"/>
          <p:cNvSpPr txBox="1"/>
          <p:nvPr/>
        </p:nvSpPr>
        <p:spPr>
          <a:xfrm>
            <a:off x="228600" y="4461808"/>
            <a:ext cx="8763000" cy="1938992"/>
          </a:xfrm>
          <a:prstGeom prst="rect">
            <a:avLst/>
          </a:prstGeom>
          <a:solidFill>
            <a:schemeClr val="bg1"/>
          </a:solidFill>
        </p:spPr>
        <p:txBody>
          <a:bodyPr wrap="square" rtlCol="0">
            <a:spAutoFit/>
          </a:bodyPr>
          <a:lstStyle/>
          <a:p>
            <a:r>
              <a:rPr lang="zh-CN" altLang="en-US" dirty="0"/>
              <a:t>尽</a:t>
            </a:r>
            <a:r>
              <a:rPr lang="zh-CN" altLang="en-US" dirty="0" smtClean="0"/>
              <a:t>管如我</a:t>
            </a:r>
            <a:r>
              <a:rPr lang="zh-CN" altLang="en-US" dirty="0"/>
              <a:t>所说</a:t>
            </a:r>
            <a:r>
              <a:rPr lang="zh-CN" altLang="en-US" dirty="0" smtClean="0"/>
              <a:t>，</a:t>
            </a:r>
            <a:r>
              <a:rPr lang="zh-CN" altLang="en-US" dirty="0" smtClean="0">
                <a:solidFill>
                  <a:srgbClr val="C00000"/>
                </a:solidFill>
              </a:rPr>
              <a:t>我无权代表行政</a:t>
            </a:r>
            <a:r>
              <a:rPr lang="zh-CN" altLang="en-US" dirty="0">
                <a:solidFill>
                  <a:srgbClr val="C00000"/>
                </a:solidFill>
              </a:rPr>
              <a:t>当局</a:t>
            </a:r>
            <a:r>
              <a:rPr lang="zh-CN" altLang="en-US" dirty="0" smtClean="0"/>
              <a:t>、总统、副总统、司法部长、或能源部长发言，但</a:t>
            </a:r>
            <a:r>
              <a:rPr lang="zh-CN" altLang="en-US" dirty="0" smtClean="0">
                <a:solidFill>
                  <a:srgbClr val="C00000"/>
                </a:solidFill>
              </a:rPr>
              <a:t>作为美国政府第三权、作为</a:t>
            </a:r>
            <a:r>
              <a:rPr lang="zh-CN" altLang="en-US" dirty="0" smtClean="0"/>
              <a:t>司法部门、作为美国法院的一员，</a:t>
            </a:r>
            <a:r>
              <a:rPr lang="zh-CN" altLang="en-US" dirty="0" smtClean="0">
                <a:solidFill>
                  <a:srgbClr val="C00000"/>
                </a:solidFill>
              </a:rPr>
              <a:t>我为行政部门将您拘押的不公正</a:t>
            </a:r>
            <a:r>
              <a:rPr lang="zh-CN" altLang="en-US" dirty="0">
                <a:solidFill>
                  <a:srgbClr val="C00000"/>
                </a:solidFill>
              </a:rPr>
              <a:t>处置</a:t>
            </a:r>
            <a:r>
              <a:rPr lang="zh-CN" altLang="en-US" dirty="0" smtClean="0">
                <a:solidFill>
                  <a:srgbClr val="C00000"/>
                </a:solidFill>
              </a:rPr>
              <a:t>向您</a:t>
            </a:r>
            <a:r>
              <a:rPr lang="zh-CN" altLang="en-US" dirty="0">
                <a:solidFill>
                  <a:srgbClr val="C00000"/>
                </a:solidFill>
              </a:rPr>
              <a:t>，李博士</a:t>
            </a:r>
            <a:r>
              <a:rPr lang="zh-CN" altLang="en-US" dirty="0" smtClean="0">
                <a:solidFill>
                  <a:srgbClr val="C00000"/>
                </a:solidFill>
              </a:rPr>
              <a:t>，致以诚挚歉意。</a:t>
            </a:r>
            <a:endParaRPr lang="en-US" dirty="0" smtClean="0">
              <a:solidFill>
                <a:srgbClr val="C00000"/>
              </a:solidFill>
            </a:endParaRPr>
          </a:p>
          <a:p>
            <a:endParaRPr lang="en-US" dirty="0"/>
          </a:p>
        </p:txBody>
      </p:sp>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Title 1"/>
          <p:cNvSpPr>
            <a:spLocks noGrp="1"/>
          </p:cNvSpPr>
          <p:nvPr>
            <p:ph type="title"/>
          </p:nvPr>
        </p:nvSpPr>
        <p:spPr>
          <a:xfrm>
            <a:off x="304800" y="2209800"/>
            <a:ext cx="8458200" cy="1524000"/>
          </a:xfrm>
        </p:spPr>
        <p:txBody>
          <a:bodyPr/>
          <a:lstStyle/>
          <a:p>
            <a:pPr algn="ctr"/>
            <a:r>
              <a:rPr lang="en-US" b="0" dirty="0" smtClean="0">
                <a:solidFill>
                  <a:schemeClr val="tx1"/>
                </a:solidFill>
              </a:rPr>
              <a:t>Geopolitical Situation between the U.S. and China</a:t>
            </a:r>
            <a:br>
              <a:rPr lang="en-US" b="0" dirty="0" smtClean="0">
                <a:solidFill>
                  <a:schemeClr val="tx1"/>
                </a:solidFill>
              </a:rPr>
            </a:br>
            <a:r>
              <a:rPr lang="en-US" altLang="zh-CN" b="0" dirty="0" smtClean="0">
                <a:solidFill>
                  <a:schemeClr val="tx1"/>
                </a:solidFill>
              </a:rPr>
              <a:t/>
            </a:r>
            <a:br>
              <a:rPr lang="en-US" altLang="zh-CN" b="0" dirty="0" smtClean="0">
                <a:solidFill>
                  <a:schemeClr val="tx1"/>
                </a:solidFill>
              </a:rPr>
            </a:br>
            <a:r>
              <a:rPr lang="zh-CN" altLang="en-US" b="0" dirty="0" smtClean="0">
                <a:solidFill>
                  <a:schemeClr val="tx1"/>
                </a:solidFill>
              </a:rPr>
              <a:t>美</a:t>
            </a:r>
            <a:r>
              <a:rPr lang="zh-CN" altLang="en-US" b="0" dirty="0">
                <a:solidFill>
                  <a:schemeClr val="tx1"/>
                </a:solidFill>
              </a:rPr>
              <a:t>国和中国之间的地缘态</a:t>
            </a:r>
            <a:r>
              <a:rPr lang="zh-CN" altLang="en-US" b="0" dirty="0" smtClean="0">
                <a:solidFill>
                  <a:schemeClr val="tx1"/>
                </a:solidFill>
              </a:rPr>
              <a:t>势</a:t>
            </a:r>
            <a:endParaRPr lang="en-US" b="0" dirty="0">
              <a:solidFill>
                <a:schemeClr val="tx1"/>
              </a:solidFill>
            </a:endParaRPr>
          </a:p>
        </p:txBody>
      </p:sp>
      <p:pic>
        <p:nvPicPr>
          <p:cNvPr id="5"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rtlCol="0">
            <a:noAutofit/>
          </a:bodyPr>
          <a:lstStyle/>
          <a:p>
            <a:pPr algn="ctr" fontAlgn="auto">
              <a:lnSpc>
                <a:spcPct val="100000"/>
              </a:lnSpc>
              <a:spcBef>
                <a:spcPts val="1200"/>
              </a:spcBef>
              <a:spcAft>
                <a:spcPts val="600"/>
              </a:spcAft>
              <a:defRPr/>
            </a:pPr>
            <a:r>
              <a:rPr lang="en-US" b="0" dirty="0" smtClean="0">
                <a:solidFill>
                  <a:schemeClr val="tx1"/>
                </a:solidFill>
              </a:rPr>
              <a:t>Chinese Students and the U.S. Science and Technology Workforce</a:t>
            </a:r>
            <a:br>
              <a:rPr lang="en-US" b="0" dirty="0" smtClean="0">
                <a:solidFill>
                  <a:schemeClr val="tx1"/>
                </a:solidFill>
              </a:rPr>
            </a:br>
            <a:r>
              <a:rPr lang="en-US" b="0" dirty="0" smtClean="0">
                <a:solidFill>
                  <a:schemeClr val="tx1"/>
                </a:solidFill>
              </a:rPr>
              <a:t/>
            </a:r>
            <a:br>
              <a:rPr lang="en-US" b="0" dirty="0" smtClean="0">
                <a:solidFill>
                  <a:schemeClr val="tx1"/>
                </a:solidFill>
              </a:rPr>
            </a:br>
            <a:r>
              <a:rPr lang="zh-CN" altLang="en-US" b="0" dirty="0" smtClean="0">
                <a:solidFill>
                  <a:schemeClr val="tx1"/>
                </a:solidFill>
              </a:rPr>
              <a:t>中国学生和美国的科技劳动力</a:t>
            </a:r>
            <a:endParaRPr lang="en-US" b="0" dirty="0">
              <a:solidFill>
                <a:schemeClr val="tx1"/>
              </a:solidFill>
            </a:endParaRPr>
          </a:p>
        </p:txBody>
      </p:sp>
      <p:pic>
        <p:nvPicPr>
          <p:cNvPr id="5"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620000" cy="1219200"/>
          </a:xfrm>
        </p:spPr>
        <p:txBody>
          <a:bodyPr anchor="t"/>
          <a:lstStyle/>
          <a:p>
            <a:pPr algn="ctr">
              <a:spcBef>
                <a:spcPts val="600"/>
              </a:spcBef>
            </a:pPr>
            <a:r>
              <a:rPr lang="en-US" sz="3000" b="0" dirty="0" smtClean="0">
                <a:solidFill>
                  <a:schemeClr val="tx1"/>
                </a:solidFill>
              </a:rPr>
              <a:t>Introduction</a:t>
            </a:r>
            <a:br>
              <a:rPr lang="en-US" sz="3000" b="0" dirty="0" smtClean="0">
                <a:solidFill>
                  <a:schemeClr val="tx1"/>
                </a:solidFill>
              </a:rPr>
            </a:br>
            <a:r>
              <a:rPr lang="zh-CN" altLang="en-US" sz="3000" b="0" dirty="0" smtClean="0">
                <a:solidFill>
                  <a:schemeClr val="tx1"/>
                </a:solidFill>
              </a:rPr>
              <a:t>介绍</a:t>
            </a:r>
            <a:endParaRPr lang="en-US" sz="3000" b="0" dirty="0">
              <a:solidFill>
                <a:schemeClr val="tx1"/>
              </a:solidFill>
            </a:endParaRPr>
          </a:p>
        </p:txBody>
      </p:sp>
      <p:sp>
        <p:nvSpPr>
          <p:cNvPr id="3" name="Content Placeholder 2"/>
          <p:cNvSpPr>
            <a:spLocks noGrp="1"/>
          </p:cNvSpPr>
          <p:nvPr>
            <p:ph idx="1"/>
          </p:nvPr>
        </p:nvSpPr>
        <p:spPr>
          <a:xfrm>
            <a:off x="762000" y="1600200"/>
            <a:ext cx="3962400" cy="4267200"/>
          </a:xfrm>
        </p:spPr>
        <p:txBody>
          <a:bodyPr>
            <a:normAutofit fontScale="92500"/>
          </a:bodyPr>
          <a:lstStyle/>
          <a:p>
            <a:pPr>
              <a:lnSpc>
                <a:spcPct val="100000"/>
              </a:lnSpc>
              <a:spcBef>
                <a:spcPts val="600"/>
              </a:spcBef>
              <a:spcAft>
                <a:spcPts val="600"/>
              </a:spcAft>
              <a:buClrTx/>
            </a:pPr>
            <a:r>
              <a:rPr lang="en-US" sz="2400" dirty="0" smtClean="0"/>
              <a:t>Historical Racism and Bias Against Chinese Americans</a:t>
            </a:r>
          </a:p>
          <a:p>
            <a:pPr>
              <a:lnSpc>
                <a:spcPct val="100000"/>
              </a:lnSpc>
              <a:spcBef>
                <a:spcPts val="600"/>
              </a:spcBef>
              <a:spcAft>
                <a:spcPts val="600"/>
              </a:spcAft>
              <a:buClrTx/>
            </a:pPr>
            <a:r>
              <a:rPr lang="en-US" sz="2400" dirty="0" smtClean="0"/>
              <a:t>Geopolitical Situation between the U.S. and China</a:t>
            </a:r>
          </a:p>
          <a:p>
            <a:pPr>
              <a:lnSpc>
                <a:spcPct val="100000"/>
              </a:lnSpc>
              <a:spcBef>
                <a:spcPts val="600"/>
              </a:spcBef>
              <a:spcAft>
                <a:spcPts val="600"/>
              </a:spcAft>
              <a:buClrTx/>
            </a:pPr>
            <a:r>
              <a:rPr lang="en-US" sz="2400" dirty="0" smtClean="0"/>
              <a:t>Current Legal Environment</a:t>
            </a:r>
          </a:p>
          <a:p>
            <a:pPr>
              <a:lnSpc>
                <a:spcPct val="100000"/>
              </a:lnSpc>
              <a:spcBef>
                <a:spcPts val="600"/>
              </a:spcBef>
              <a:spcAft>
                <a:spcPts val="600"/>
              </a:spcAft>
              <a:buClrTx/>
            </a:pPr>
            <a:r>
              <a:rPr lang="en-US" sz="2400" dirty="0" smtClean="0"/>
              <a:t>Recent Federal Prosecutions </a:t>
            </a:r>
          </a:p>
          <a:p>
            <a:pPr>
              <a:lnSpc>
                <a:spcPct val="100000"/>
              </a:lnSpc>
              <a:spcBef>
                <a:spcPts val="600"/>
              </a:spcBef>
              <a:spcAft>
                <a:spcPts val="600"/>
              </a:spcAft>
              <a:buClrTx/>
            </a:pPr>
            <a:r>
              <a:rPr lang="en-US" sz="2400" dirty="0" smtClean="0"/>
              <a:t>Take-Away Guidance</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2"/>
          <p:cNvSpPr txBox="1">
            <a:spLocks/>
          </p:cNvSpPr>
          <p:nvPr/>
        </p:nvSpPr>
        <p:spPr bwMode="auto">
          <a:xfrm>
            <a:off x="4724400" y="1600200"/>
            <a:ext cx="39624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marL="228600" marR="0" lvl="0" indent="-228600" algn="l" defTabSz="914400" rtl="0" eaLnBrk="1" fontAlgn="base" latinLnBrk="0" hangingPunct="1">
              <a:lnSpc>
                <a:spcPct val="100000"/>
              </a:lnSpc>
              <a:spcBef>
                <a:spcPts val="600"/>
              </a:spcBef>
              <a:spcAft>
                <a:spcPts val="600"/>
              </a:spcAft>
              <a:buClrTx/>
              <a:buSzTx/>
              <a:buFontTx/>
              <a:buChar char="•"/>
              <a:tabLst/>
              <a:defRPr/>
            </a:pPr>
            <a:r>
              <a:rPr kumimoji="0" lang="zh-CN" altLang="en-US" sz="2400" b="0" i="0" u="none" strike="noStrike" kern="0" cap="none" spc="0" normalizeH="0" baseline="0" noProof="0" dirty="0" smtClean="0">
                <a:ln>
                  <a:noFill/>
                </a:ln>
                <a:solidFill>
                  <a:schemeClr val="tx1"/>
                </a:solidFill>
                <a:effectLst/>
                <a:uLnTx/>
                <a:uFillTx/>
                <a:latin typeface="+mn-lt"/>
                <a:ea typeface="+mn-ea"/>
                <a:cs typeface="+mn-cs"/>
              </a:rPr>
              <a:t>历史种族主义和针对美籍华人的偏见</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ts val="600"/>
              </a:spcAft>
              <a:buClrTx/>
              <a:buSzTx/>
              <a:buFontTx/>
              <a:buChar char="•"/>
              <a:tabLst/>
              <a:defRPr/>
            </a:pPr>
            <a:r>
              <a:rPr kumimoji="0" lang="zh-CN" altLang="en-US" sz="2400" b="0" i="0" u="none" strike="noStrike" kern="0" cap="none" spc="0" normalizeH="0" baseline="0" noProof="0" dirty="0" smtClean="0">
                <a:ln>
                  <a:noFill/>
                </a:ln>
                <a:solidFill>
                  <a:schemeClr val="tx1"/>
                </a:solidFill>
                <a:effectLst/>
                <a:uLnTx/>
                <a:uFillTx/>
                <a:latin typeface="+mn-lt"/>
                <a:ea typeface="+mn-ea"/>
                <a:cs typeface="+mn-cs"/>
              </a:rPr>
              <a:t>美国和中国之间的地缘态势</a:t>
            </a:r>
            <a:endParaRPr kumimoji="0" lang="en-US" altLang="zh-CN" sz="24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ts val="600"/>
              </a:spcAft>
              <a:buClrTx/>
              <a:buSzTx/>
              <a:buFontTx/>
              <a:buChar char="•"/>
              <a:tabLst/>
              <a:defRPr/>
            </a:pPr>
            <a:r>
              <a:rPr kumimoji="0" lang="zh-CN" altLang="en-US" sz="2400" b="0" i="0" u="none" strike="noStrike" kern="0" cap="none" spc="0" normalizeH="0" baseline="0" noProof="0" dirty="0" smtClean="0">
                <a:ln>
                  <a:noFill/>
                </a:ln>
                <a:solidFill>
                  <a:schemeClr val="tx1"/>
                </a:solidFill>
                <a:effectLst/>
                <a:uLnTx/>
                <a:uFillTx/>
                <a:latin typeface="+mn-lt"/>
                <a:ea typeface="+mn-ea"/>
                <a:cs typeface="+mn-cs"/>
              </a:rPr>
              <a:t>目前的法律环境</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ts val="600"/>
              </a:spcAft>
              <a:buClrTx/>
              <a:buSzTx/>
              <a:buFontTx/>
              <a:buChar char="•"/>
              <a:tabLst/>
              <a:defRPr/>
            </a:pPr>
            <a:r>
              <a:rPr kumimoji="0" lang="zh-CN" altLang="en-US" sz="2400" b="0" i="0" u="none" strike="noStrike" kern="0" cap="none" spc="0" normalizeH="0" baseline="0" noProof="0" dirty="0" smtClean="0">
                <a:ln>
                  <a:noFill/>
                </a:ln>
                <a:solidFill>
                  <a:schemeClr val="tx1"/>
                </a:solidFill>
                <a:effectLst/>
                <a:uLnTx/>
                <a:uFillTx/>
                <a:latin typeface="+mn-lt"/>
                <a:ea typeface="+mn-ea"/>
                <a:cs typeface="+mn-cs"/>
              </a:rPr>
              <a:t>近期的美国联邦检控</a:t>
            </a:r>
            <a:r>
              <a:rPr kumimoji="0" lang="en-US" sz="2400" b="0" i="0" u="none" strike="noStrike" kern="0" cap="none" spc="0" normalizeH="0" baseline="0" noProof="0" dirty="0" smtClean="0">
                <a:ln>
                  <a:noFill/>
                </a:ln>
                <a:solidFill>
                  <a:schemeClr val="tx1"/>
                </a:solidFill>
                <a:effectLst/>
                <a:uLnTx/>
                <a:uFillTx/>
                <a:latin typeface="+mn-lt"/>
                <a:ea typeface="+mn-ea"/>
                <a:cs typeface="+mn-cs"/>
              </a:rPr>
              <a:t> </a:t>
            </a:r>
          </a:p>
          <a:p>
            <a:pPr marL="228600" marR="0" lvl="0" indent="-228600" algn="l" defTabSz="914400" rtl="0" eaLnBrk="1" fontAlgn="base" latinLnBrk="0" hangingPunct="1">
              <a:lnSpc>
                <a:spcPct val="100000"/>
              </a:lnSpc>
              <a:spcBef>
                <a:spcPts val="600"/>
              </a:spcBef>
              <a:spcAft>
                <a:spcPts val="600"/>
              </a:spcAft>
              <a:buClrTx/>
              <a:buSzTx/>
              <a:buFontTx/>
              <a:buChar char="•"/>
              <a:tabLst/>
              <a:defRPr/>
            </a:pPr>
            <a:r>
              <a:rPr kumimoji="0" lang="zh-CN" altLang="en-US" sz="2400" b="0" i="0" u="none" strike="noStrike" kern="0" cap="none" spc="0" normalizeH="0" baseline="0" noProof="0" dirty="0" smtClean="0">
                <a:ln>
                  <a:noFill/>
                </a:ln>
                <a:solidFill>
                  <a:schemeClr val="tx1"/>
                </a:solidFill>
                <a:effectLst/>
                <a:uLnTx/>
                <a:uFillTx/>
                <a:latin typeface="+mn-lt"/>
                <a:ea typeface="+mn-ea"/>
                <a:cs typeface="+mn-cs"/>
              </a:rPr>
              <a:t>重点指引</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additive="base">
                                        <p:cTn id="3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 calcmode="lin" valueType="num">
                                      <p:cBhvr additive="base">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 calcmode="lin" valueType="num">
                                      <p:cBhvr additive="base">
                                        <p:cTn id="4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anim calcmode="lin" valueType="num">
                                      <p:cBhvr additive="base">
                                        <p:cTn id="5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4" end="4"/>
                                            </p:txEl>
                                          </p:spTgt>
                                        </p:tgtEl>
                                        <p:attrNameLst>
                                          <p:attrName>style.visibility</p:attrName>
                                        </p:attrNameLst>
                                      </p:cBhvr>
                                      <p:to>
                                        <p:strVal val="visible"/>
                                      </p:to>
                                    </p:set>
                                    <p:anim calcmode="lin" valueType="num">
                                      <p:cBhvr additive="base">
                                        <p:cTn id="6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457200" y="1600200"/>
            <a:ext cx="4343400" cy="5105400"/>
          </a:xfrm>
        </p:spPr>
        <p:txBody>
          <a:bodyPr>
            <a:noAutofit/>
          </a:bodyPr>
          <a:lstStyle/>
          <a:p>
            <a:pPr>
              <a:spcBef>
                <a:spcPts val="300"/>
              </a:spcBef>
              <a:spcAft>
                <a:spcPts val="300"/>
              </a:spcAft>
              <a:buClrTx/>
            </a:pPr>
            <a:r>
              <a:rPr lang="en-US" sz="1800" dirty="0" smtClean="0"/>
              <a:t>As of 2010 census, approx. four million ethnic Chinese live in the U.S.</a:t>
            </a:r>
            <a:endParaRPr lang="en-US" sz="1800" dirty="0"/>
          </a:p>
          <a:p>
            <a:pPr>
              <a:spcBef>
                <a:spcPts val="300"/>
              </a:spcBef>
              <a:spcAft>
                <a:spcPts val="300"/>
              </a:spcAft>
              <a:buClrTx/>
            </a:pPr>
            <a:r>
              <a:rPr lang="en-US" sz="1800" dirty="0" smtClean="0"/>
              <a:t>About </a:t>
            </a:r>
            <a:r>
              <a:rPr lang="en-US" sz="1800" dirty="0"/>
              <a:t>25% of all Asian Americans are ethnic </a:t>
            </a:r>
            <a:r>
              <a:rPr lang="en-US" sz="1800" dirty="0" smtClean="0"/>
              <a:t>Chinese</a:t>
            </a:r>
          </a:p>
          <a:p>
            <a:pPr>
              <a:spcBef>
                <a:spcPts val="300"/>
              </a:spcBef>
              <a:spcAft>
                <a:spcPts val="300"/>
              </a:spcAft>
              <a:buClrTx/>
            </a:pPr>
            <a:r>
              <a:rPr lang="en-US" sz="1800" dirty="0" smtClean="0"/>
              <a:t>Chinese </a:t>
            </a:r>
            <a:r>
              <a:rPr lang="en-US" sz="1800" dirty="0"/>
              <a:t>Americans heavily concentrated in 10 major states:  CA, NY, HI, TX, NJ. MA, IL, WA, FL, </a:t>
            </a:r>
            <a:r>
              <a:rPr lang="en-US" sz="1800" dirty="0" smtClean="0"/>
              <a:t>PA</a:t>
            </a:r>
          </a:p>
          <a:p>
            <a:pPr>
              <a:spcBef>
                <a:spcPts val="300"/>
              </a:spcBef>
              <a:spcAft>
                <a:spcPts val="300"/>
              </a:spcAft>
              <a:buClrTx/>
            </a:pPr>
            <a:r>
              <a:rPr lang="en-US" sz="1800" dirty="0" smtClean="0"/>
              <a:t>About </a:t>
            </a:r>
            <a:r>
              <a:rPr lang="en-US" sz="1800" dirty="0"/>
              <a:t>50% of Chinese Americans 1st generation immigrants from China or other Asian countries and 50% born in </a:t>
            </a:r>
            <a:r>
              <a:rPr lang="en-US" sz="1800" dirty="0" smtClean="0"/>
              <a:t>U.S.</a:t>
            </a:r>
          </a:p>
          <a:p>
            <a:pPr>
              <a:spcBef>
                <a:spcPts val="300"/>
              </a:spcBef>
              <a:spcAft>
                <a:spcPts val="300"/>
              </a:spcAft>
              <a:buClrTx/>
            </a:pPr>
            <a:r>
              <a:rPr lang="en-US" sz="1800" dirty="0" smtClean="0"/>
              <a:t>Almost </a:t>
            </a:r>
            <a:r>
              <a:rPr lang="en-US" sz="1800" dirty="0"/>
              <a:t>40% of adult Chinese Americans have at least bachelor’s degree vs. about 22% for U.S. national </a:t>
            </a:r>
            <a:r>
              <a:rPr lang="en-US" sz="1800" dirty="0" smtClean="0"/>
              <a:t>average</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The Chinese in America</a:t>
            </a:r>
          </a:p>
          <a:p>
            <a:pPr algn="ctr">
              <a:spcBef>
                <a:spcPts val="600"/>
              </a:spcBef>
            </a:pPr>
            <a:r>
              <a:rPr lang="zh-CN" altLang="en-US" sz="3000" b="0" kern="0" dirty="0" smtClean="0">
                <a:solidFill>
                  <a:schemeClr val="tx1"/>
                </a:solidFill>
              </a:rPr>
              <a:t>华人在美国</a:t>
            </a:r>
            <a:endParaRPr lang="en-US" sz="3000" b="0" kern="0" dirty="0">
              <a:solidFill>
                <a:schemeClr val="tx1"/>
              </a:solidFill>
            </a:endParaRPr>
          </a:p>
        </p:txBody>
      </p:sp>
      <p:sp>
        <p:nvSpPr>
          <p:cNvPr id="5" name="Content Placeholder 2"/>
          <p:cNvSpPr txBox="1">
            <a:spLocks/>
          </p:cNvSpPr>
          <p:nvPr/>
        </p:nvSpPr>
        <p:spPr bwMode="auto">
          <a:xfrm>
            <a:off x="4800600" y="1600200"/>
            <a:ext cx="37338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根据</a:t>
            </a:r>
            <a:r>
              <a:rPr kumimoji="0" lang="en-US" altLang="zh-CN" sz="1800" b="0" i="0" u="none" strike="noStrike" kern="0" cap="none" spc="0" normalizeH="0" baseline="0" noProof="0" dirty="0" smtClean="0">
                <a:ln>
                  <a:noFill/>
                </a:ln>
                <a:solidFill>
                  <a:schemeClr val="tx1"/>
                </a:solidFill>
                <a:effectLst/>
                <a:uLnTx/>
                <a:uFillTx/>
                <a:latin typeface="+mn-lt"/>
                <a:ea typeface="+mn-ea"/>
                <a:cs typeface="+mn-cs"/>
              </a:rPr>
              <a:t>2010</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年的人口调查，大约有</a:t>
            </a:r>
            <a:r>
              <a:rPr kumimoji="0" lang="en-US" altLang="zh-CN" sz="1800" b="0" i="0" u="none" strike="noStrike" kern="0" cap="none" spc="0" normalizeH="0" baseline="0" noProof="0" dirty="0" smtClean="0">
                <a:ln>
                  <a:noFill/>
                </a:ln>
                <a:solidFill>
                  <a:schemeClr val="tx1"/>
                </a:solidFill>
                <a:effectLst/>
                <a:uLnTx/>
                <a:uFillTx/>
                <a:latin typeface="+mn-lt"/>
                <a:ea typeface="+mn-ea"/>
                <a:cs typeface="+mn-cs"/>
              </a:rPr>
              <a:t>400</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万华人在美国居住</a:t>
            </a:r>
            <a:endParaRPr kumimoji="0" lang="en-US" altLang="zh-CN" sz="18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lang="zh-CN" altLang="en-US" sz="1800" kern="0" noProof="0" dirty="0" smtClean="0">
                <a:latin typeface="+mn-lt"/>
              </a:rPr>
              <a:t>约有</a:t>
            </a:r>
            <a:r>
              <a:rPr kumimoji="0" lang="en-US" altLang="zh-CN" sz="1800" b="0" i="0" u="none" strike="noStrike" kern="0" cap="none" spc="0" normalizeH="0" baseline="0" noProof="0" dirty="0" smtClean="0">
                <a:ln>
                  <a:noFill/>
                </a:ln>
                <a:solidFill>
                  <a:schemeClr val="tx1"/>
                </a:solidFill>
                <a:effectLst/>
                <a:uLnTx/>
                <a:uFillTx/>
                <a:latin typeface="+mn-lt"/>
                <a:ea typeface="+mn-ea"/>
                <a:cs typeface="+mn-cs"/>
              </a:rPr>
              <a:t>25%</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的亚裔美国人是华人</a:t>
            </a:r>
            <a:endParaRPr kumimoji="0" lang="en-US" altLang="zh-CN" sz="18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美籍华人主要集中在</a:t>
            </a:r>
            <a:r>
              <a:rPr kumimoji="0" lang="en-US" altLang="zh-CN" sz="1800" b="0" i="0" u="none" strike="noStrike" kern="0" cap="none" spc="0" normalizeH="0" baseline="0" noProof="0" dirty="0" smtClean="0">
                <a:ln>
                  <a:noFill/>
                </a:ln>
                <a:solidFill>
                  <a:schemeClr val="tx1"/>
                </a:solidFill>
                <a:effectLst/>
                <a:uLnTx/>
                <a:uFillTx/>
                <a:latin typeface="+mn-lt"/>
                <a:ea typeface="+mn-ea"/>
                <a:cs typeface="+mn-cs"/>
              </a:rPr>
              <a:t>10</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个州：加州、纽约州、夏威夷、德克萨斯州、新泽西州、马萨诸塞州、伊利诺伊州、华盛顿州、佛罗里达州、宾夕法尼亚州</a:t>
            </a:r>
            <a:endParaRPr kumimoji="0" lang="en-US" altLang="zh-CN" sz="18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约有</a:t>
            </a:r>
            <a:r>
              <a:rPr kumimoji="0" lang="en-US" altLang="zh-CN" sz="1800" b="0" i="0" u="none" strike="noStrike" kern="0" cap="none" spc="0" normalizeH="0" baseline="0" noProof="0" dirty="0" smtClean="0">
                <a:ln>
                  <a:noFill/>
                </a:ln>
                <a:solidFill>
                  <a:schemeClr val="tx1"/>
                </a:solidFill>
                <a:effectLst/>
                <a:uLnTx/>
                <a:uFillTx/>
                <a:latin typeface="+mn-lt"/>
                <a:ea typeface="+mn-ea"/>
                <a:cs typeface="+mn-cs"/>
              </a:rPr>
              <a:t>50%</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的美籍华人是来自中国或其他亚洲国家的第一代移民，</a:t>
            </a:r>
            <a:r>
              <a:rPr kumimoji="0" lang="en-US" altLang="zh-CN" sz="1800" b="0" i="0" u="none" strike="noStrike" kern="0" cap="none" spc="0" normalizeH="0" baseline="0" noProof="0" dirty="0" smtClean="0">
                <a:ln>
                  <a:noFill/>
                </a:ln>
                <a:solidFill>
                  <a:schemeClr val="tx1"/>
                </a:solidFill>
                <a:effectLst/>
                <a:uLnTx/>
                <a:uFillTx/>
                <a:latin typeface="+mn-lt"/>
                <a:ea typeface="+mn-ea"/>
                <a:cs typeface="+mn-cs"/>
              </a:rPr>
              <a:t>50%</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是在美国出生</a:t>
            </a:r>
            <a:endParaRPr kumimoji="0" lang="en-US" altLang="zh-CN" sz="18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有接近</a:t>
            </a:r>
            <a:r>
              <a:rPr kumimoji="0" lang="en-US" altLang="zh-CN" sz="1800" b="0" i="0" u="none" strike="noStrike" kern="0" cap="none" spc="0" normalizeH="0" baseline="0" noProof="0" dirty="0" smtClean="0">
                <a:ln>
                  <a:noFill/>
                </a:ln>
                <a:solidFill>
                  <a:schemeClr val="tx1"/>
                </a:solidFill>
                <a:effectLst/>
                <a:uLnTx/>
                <a:uFillTx/>
                <a:latin typeface="+mn-lt"/>
                <a:ea typeface="+mn-ea"/>
                <a:cs typeface="+mn-cs"/>
              </a:rPr>
              <a:t>40%</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的成年美籍华人拥有学士以上学位，</a:t>
            </a:r>
            <a:r>
              <a:rPr lang="zh-CN" altLang="en-US" sz="1800" kern="0" dirty="0" smtClean="0">
                <a:latin typeface="+mn-lt"/>
              </a:rPr>
              <a:t>而全美的</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平均比例为</a:t>
            </a:r>
            <a:r>
              <a:rPr kumimoji="0" lang="en-US" altLang="zh-CN" sz="1800" b="0" i="0" u="none" strike="noStrike" kern="0" cap="none" spc="0" normalizeH="0" baseline="0" noProof="0" dirty="0" smtClean="0">
                <a:ln>
                  <a:noFill/>
                </a:ln>
                <a:solidFill>
                  <a:schemeClr val="tx1"/>
                </a:solidFill>
                <a:effectLst/>
                <a:uLnTx/>
                <a:uFillTx/>
                <a:latin typeface="+mn-lt"/>
                <a:ea typeface="+mn-ea"/>
                <a:cs typeface="+mn-cs"/>
              </a:rPr>
              <a:t>22%</a:t>
            </a: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133600"/>
            <a:ext cx="3962400" cy="4267200"/>
          </a:xfrm>
        </p:spPr>
        <p:txBody>
          <a:bodyPr>
            <a:noAutofit/>
          </a:bodyPr>
          <a:lstStyle/>
          <a:p>
            <a:pPr>
              <a:spcBef>
                <a:spcPts val="300"/>
              </a:spcBef>
              <a:spcAft>
                <a:spcPts val="300"/>
              </a:spcAft>
              <a:buClrTx/>
            </a:pPr>
            <a:r>
              <a:rPr lang="en-US" sz="1800" dirty="0" smtClean="0"/>
              <a:t>Surging enrollment of Chinese students in U.S. colleges, universities: </a:t>
            </a:r>
            <a:endParaRPr lang="en-US" sz="1800" dirty="0"/>
          </a:p>
          <a:p>
            <a:pPr lvl="1">
              <a:spcBef>
                <a:spcPts val="300"/>
              </a:spcBef>
              <a:spcAft>
                <a:spcPts val="300"/>
              </a:spcAft>
              <a:buClrTx/>
            </a:pPr>
            <a:r>
              <a:rPr lang="en-US" sz="1800" dirty="0" smtClean="0"/>
              <a:t>2010-11:  157,558 Chinese students (23.5% growth)</a:t>
            </a:r>
          </a:p>
          <a:p>
            <a:pPr lvl="1">
              <a:spcBef>
                <a:spcPts val="300"/>
              </a:spcBef>
              <a:spcAft>
                <a:spcPts val="300"/>
              </a:spcAft>
              <a:buClrTx/>
            </a:pPr>
            <a:r>
              <a:rPr lang="en-US" sz="1800" dirty="0" smtClean="0"/>
              <a:t>2011-12:  194,029 Chinese students (23.1% growth)</a:t>
            </a:r>
          </a:p>
          <a:p>
            <a:pPr lvl="1">
              <a:spcBef>
                <a:spcPts val="300"/>
              </a:spcBef>
              <a:spcAft>
                <a:spcPts val="300"/>
              </a:spcAft>
              <a:buClrTx/>
            </a:pPr>
            <a:r>
              <a:rPr lang="en-US" sz="1800" dirty="0" smtClean="0"/>
              <a:t>2012-13:  235,597 Chinese students (21.4% growth)</a:t>
            </a:r>
          </a:p>
          <a:p>
            <a:pPr>
              <a:spcBef>
                <a:spcPts val="300"/>
              </a:spcBef>
              <a:spcAft>
                <a:spcPts val="300"/>
              </a:spcAft>
              <a:buClrTx/>
            </a:pPr>
            <a:r>
              <a:rPr lang="en-US" sz="1800" dirty="0" smtClean="0"/>
              <a:t>Chinese students currently almost 29% of all foreign students studying in United States (2012-13)</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U.S. Colleges and Universities and </a:t>
            </a:r>
          </a:p>
          <a:p>
            <a:pPr algn="ctr">
              <a:spcBef>
                <a:spcPts val="600"/>
              </a:spcBef>
            </a:pPr>
            <a:r>
              <a:rPr lang="en-US" sz="3000" b="0" kern="0" dirty="0" smtClean="0">
                <a:solidFill>
                  <a:schemeClr val="tx1"/>
                </a:solidFill>
              </a:rPr>
              <a:t>Foreign Students</a:t>
            </a:r>
          </a:p>
          <a:p>
            <a:pPr algn="ctr">
              <a:spcBef>
                <a:spcPts val="600"/>
              </a:spcBef>
            </a:pPr>
            <a:r>
              <a:rPr lang="zh-CN" altLang="en-US" sz="3000" b="0" kern="0" dirty="0">
                <a:solidFill>
                  <a:schemeClr val="tx1"/>
                </a:solidFill>
              </a:rPr>
              <a:t>美</a:t>
            </a:r>
            <a:r>
              <a:rPr lang="zh-CN" altLang="en-US" sz="3000" b="0" kern="0" dirty="0" smtClean="0">
                <a:solidFill>
                  <a:schemeClr val="tx1"/>
                </a:solidFill>
              </a:rPr>
              <a:t>国高校和外国学生</a:t>
            </a:r>
            <a:endParaRPr lang="en-US" sz="3000" b="0" kern="0" dirty="0">
              <a:solidFill>
                <a:schemeClr val="tx1"/>
              </a:solidFill>
            </a:endParaRPr>
          </a:p>
        </p:txBody>
      </p:sp>
      <p:sp>
        <p:nvSpPr>
          <p:cNvPr id="8" name="Content Placeholder 2"/>
          <p:cNvSpPr txBox="1">
            <a:spLocks/>
          </p:cNvSpPr>
          <p:nvPr/>
        </p:nvSpPr>
        <p:spPr bwMode="auto">
          <a:xfrm>
            <a:off x="4800600" y="2133600"/>
            <a:ext cx="35052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进入美国高校的中国学生数量迅速增长：</a:t>
            </a:r>
            <a:endParaRPr kumimoji="0" lang="en-US" altLang="zh-CN" sz="18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rPr>
              <a:t>2010</a:t>
            </a:r>
            <a:r>
              <a:rPr kumimoji="0" lang="en-US" altLang="zh-CN" sz="1800" b="0" i="0" u="none" strike="noStrike" kern="0" cap="none" spc="0" normalizeH="0" baseline="0" noProof="0" dirty="0" smtClean="0">
                <a:ln>
                  <a:noFill/>
                </a:ln>
                <a:solidFill>
                  <a:schemeClr val="tx1"/>
                </a:solidFill>
                <a:effectLst/>
                <a:uLnTx/>
                <a:uFillTx/>
                <a:latin typeface="+mn-lt"/>
              </a:rPr>
              <a:t>-11</a:t>
            </a:r>
            <a:r>
              <a:rPr kumimoji="0" lang="zh-CN" altLang="en-US" sz="1800" b="0" i="0" u="none" strike="noStrike" kern="0" cap="none" spc="0" normalizeH="0" baseline="0" noProof="0" dirty="0" smtClean="0">
                <a:ln>
                  <a:noFill/>
                </a:ln>
                <a:solidFill>
                  <a:schemeClr val="tx1"/>
                </a:solidFill>
                <a:effectLst/>
                <a:uLnTx/>
                <a:uFillTx/>
                <a:latin typeface="+mn-lt"/>
              </a:rPr>
              <a:t>年：</a:t>
            </a:r>
            <a:r>
              <a:rPr kumimoji="0" lang="en-US" altLang="zh-CN" sz="1800" b="0" i="0" u="none" strike="noStrike" kern="0" cap="none" spc="0" normalizeH="0" baseline="0" noProof="0" dirty="0" smtClean="0">
                <a:ln>
                  <a:noFill/>
                </a:ln>
                <a:solidFill>
                  <a:schemeClr val="tx1"/>
                </a:solidFill>
                <a:effectLst/>
                <a:uLnTx/>
                <a:uFillTx/>
                <a:latin typeface="+mn-lt"/>
              </a:rPr>
              <a:t>157,558</a:t>
            </a:r>
            <a:r>
              <a:rPr kumimoji="0" lang="zh-CN" altLang="en-US" sz="1800" b="0" i="0" u="none" strike="noStrike" kern="0" cap="none" spc="0" normalizeH="0" baseline="0" noProof="0" dirty="0" smtClean="0">
                <a:ln>
                  <a:noFill/>
                </a:ln>
                <a:solidFill>
                  <a:schemeClr val="tx1"/>
                </a:solidFill>
                <a:effectLst/>
                <a:uLnTx/>
                <a:uFillTx/>
                <a:latin typeface="+mn-lt"/>
              </a:rPr>
              <a:t>名中国学生 </a:t>
            </a:r>
            <a:r>
              <a:rPr kumimoji="0" lang="en-US" altLang="zh-CN" sz="1800" b="0" i="0" u="none" strike="noStrike" kern="0" cap="none" spc="0" normalizeH="0" baseline="0" noProof="0" dirty="0" smtClean="0">
                <a:ln>
                  <a:noFill/>
                </a:ln>
                <a:solidFill>
                  <a:schemeClr val="tx1"/>
                </a:solidFill>
                <a:effectLst/>
                <a:uLnTx/>
                <a:uFillTx/>
                <a:latin typeface="+mn-lt"/>
              </a:rPr>
              <a:t>(</a:t>
            </a:r>
            <a:r>
              <a:rPr kumimoji="0" lang="zh-CN" altLang="en-US" sz="1800" b="0" i="0" u="none" strike="noStrike" kern="0" cap="none" spc="0" normalizeH="0" baseline="0" noProof="0" dirty="0" smtClean="0">
                <a:ln>
                  <a:noFill/>
                </a:ln>
                <a:solidFill>
                  <a:schemeClr val="tx1"/>
                </a:solidFill>
                <a:effectLst/>
                <a:uLnTx/>
                <a:uFillTx/>
                <a:latin typeface="+mn-lt"/>
              </a:rPr>
              <a:t>增长</a:t>
            </a:r>
            <a:r>
              <a:rPr kumimoji="0" lang="en-US" altLang="zh-CN" sz="1800" b="0" i="0" u="none" strike="noStrike" kern="0" cap="none" spc="0" normalizeH="0" baseline="0" noProof="0" dirty="0" smtClean="0">
                <a:ln>
                  <a:noFill/>
                </a:ln>
                <a:solidFill>
                  <a:schemeClr val="tx1"/>
                </a:solidFill>
                <a:effectLst/>
                <a:uLnTx/>
                <a:uFillTx/>
                <a:latin typeface="+mn-lt"/>
              </a:rPr>
              <a:t>23.5%)</a:t>
            </a: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rPr>
              <a:t>2011</a:t>
            </a:r>
            <a:r>
              <a:rPr kumimoji="0" lang="en-US" altLang="zh-CN" sz="1800" b="0" i="0" u="none" strike="noStrike" kern="0" cap="none" spc="0" normalizeH="0" baseline="0" noProof="0" dirty="0" smtClean="0">
                <a:ln>
                  <a:noFill/>
                </a:ln>
                <a:solidFill>
                  <a:schemeClr val="tx1"/>
                </a:solidFill>
                <a:effectLst/>
                <a:uLnTx/>
                <a:uFillTx/>
                <a:latin typeface="+mn-lt"/>
              </a:rPr>
              <a:t>-12</a:t>
            </a:r>
            <a:r>
              <a:rPr kumimoji="0" lang="zh-CN" altLang="en-US" sz="1800" b="0" i="0" u="none" strike="noStrike" kern="0" cap="none" spc="0" normalizeH="0" baseline="0" noProof="0" dirty="0" smtClean="0">
                <a:ln>
                  <a:noFill/>
                </a:ln>
                <a:solidFill>
                  <a:schemeClr val="tx1"/>
                </a:solidFill>
                <a:effectLst/>
                <a:uLnTx/>
                <a:uFillTx/>
                <a:latin typeface="+mn-lt"/>
              </a:rPr>
              <a:t>年：</a:t>
            </a:r>
            <a:r>
              <a:rPr kumimoji="0" lang="en-US" altLang="zh-CN" sz="1800" b="0" i="0" u="none" strike="noStrike" kern="0" cap="none" spc="0" normalizeH="0" baseline="0" noProof="0" dirty="0" smtClean="0">
                <a:ln>
                  <a:noFill/>
                </a:ln>
                <a:solidFill>
                  <a:schemeClr val="tx1"/>
                </a:solidFill>
                <a:effectLst/>
                <a:uLnTx/>
                <a:uFillTx/>
                <a:latin typeface="+mn-lt"/>
              </a:rPr>
              <a:t>194,029</a:t>
            </a:r>
            <a:r>
              <a:rPr kumimoji="0" lang="zh-CN" altLang="en-US" sz="1800" b="0" i="0" u="none" strike="noStrike" kern="0" cap="none" spc="0" normalizeH="0" baseline="0" noProof="0" dirty="0" smtClean="0">
                <a:ln>
                  <a:noFill/>
                </a:ln>
                <a:solidFill>
                  <a:schemeClr val="tx1"/>
                </a:solidFill>
                <a:effectLst/>
                <a:uLnTx/>
                <a:uFillTx/>
                <a:latin typeface="+mn-lt"/>
              </a:rPr>
              <a:t>名中国学生 </a:t>
            </a:r>
            <a:r>
              <a:rPr kumimoji="0" lang="en-US" altLang="zh-CN" sz="1800" b="0" i="0" u="none" strike="noStrike" kern="0" cap="none" spc="0" normalizeH="0" baseline="0" noProof="0" dirty="0" smtClean="0">
                <a:ln>
                  <a:noFill/>
                </a:ln>
                <a:solidFill>
                  <a:schemeClr val="tx1"/>
                </a:solidFill>
                <a:effectLst/>
                <a:uLnTx/>
                <a:uFillTx/>
                <a:latin typeface="+mn-lt"/>
              </a:rPr>
              <a:t>(</a:t>
            </a:r>
            <a:r>
              <a:rPr kumimoji="0" lang="zh-CN" altLang="en-US" sz="1800" b="0" i="0" u="none" strike="noStrike" kern="0" cap="none" spc="0" normalizeH="0" baseline="0" noProof="0" dirty="0" smtClean="0">
                <a:ln>
                  <a:noFill/>
                </a:ln>
                <a:solidFill>
                  <a:schemeClr val="tx1"/>
                </a:solidFill>
                <a:effectLst/>
                <a:uLnTx/>
                <a:uFillTx/>
                <a:latin typeface="+mn-lt"/>
              </a:rPr>
              <a:t>增长</a:t>
            </a:r>
            <a:r>
              <a:rPr kumimoji="0" lang="en-US" altLang="zh-CN" sz="1800" b="0" i="0" u="none" strike="noStrike" kern="0" cap="none" spc="0" normalizeH="0" baseline="0" noProof="0" dirty="0" smtClean="0">
                <a:ln>
                  <a:noFill/>
                </a:ln>
                <a:solidFill>
                  <a:schemeClr val="tx1"/>
                </a:solidFill>
                <a:effectLst/>
                <a:uLnTx/>
                <a:uFillTx/>
                <a:latin typeface="+mn-lt"/>
              </a:rPr>
              <a:t>23.1%)</a:t>
            </a:r>
            <a:r>
              <a:rPr kumimoji="0" lang="zh-CN" altLang="en-US" sz="1800" b="0" i="0" u="none" strike="noStrike" kern="0" cap="none" spc="0" normalizeH="0" baseline="0" noProof="0" dirty="0" smtClean="0">
                <a:ln>
                  <a:noFill/>
                </a:ln>
                <a:solidFill>
                  <a:schemeClr val="tx1"/>
                </a:solidFill>
                <a:effectLst/>
                <a:uLnTx/>
                <a:uFillTx/>
                <a:latin typeface="+mn-lt"/>
              </a:rPr>
              <a:t> </a:t>
            </a:r>
            <a:endParaRPr kumimoji="0" lang="en-US" altLang="zh-CN" sz="18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rPr>
              <a:t>2012</a:t>
            </a:r>
            <a:r>
              <a:rPr kumimoji="0" lang="en-US" altLang="zh-CN" sz="1800" b="0" i="0" u="none" strike="noStrike" kern="0" cap="none" spc="0" normalizeH="0" baseline="0" noProof="0" dirty="0" smtClean="0">
                <a:ln>
                  <a:noFill/>
                </a:ln>
                <a:solidFill>
                  <a:schemeClr val="tx1"/>
                </a:solidFill>
                <a:effectLst/>
                <a:uLnTx/>
                <a:uFillTx/>
                <a:latin typeface="+mn-lt"/>
              </a:rPr>
              <a:t>-13</a:t>
            </a:r>
            <a:r>
              <a:rPr kumimoji="0" lang="zh-CN" altLang="en-US" sz="1800" b="0" i="0" u="none" strike="noStrike" kern="0" cap="none" spc="0" normalizeH="0" baseline="0" noProof="0" dirty="0" smtClean="0">
                <a:ln>
                  <a:noFill/>
                </a:ln>
                <a:solidFill>
                  <a:schemeClr val="tx1"/>
                </a:solidFill>
                <a:effectLst/>
                <a:uLnTx/>
                <a:uFillTx/>
                <a:latin typeface="+mn-lt"/>
              </a:rPr>
              <a:t>年：</a:t>
            </a:r>
            <a:r>
              <a:rPr kumimoji="0" lang="en-US" altLang="zh-CN" sz="1800" b="0" i="0" u="none" strike="noStrike" kern="0" cap="none" spc="0" normalizeH="0" baseline="0" noProof="0" dirty="0" smtClean="0">
                <a:ln>
                  <a:noFill/>
                </a:ln>
                <a:solidFill>
                  <a:schemeClr val="tx1"/>
                </a:solidFill>
                <a:effectLst/>
                <a:uLnTx/>
                <a:uFillTx/>
                <a:latin typeface="+mn-lt"/>
              </a:rPr>
              <a:t>235,597</a:t>
            </a:r>
            <a:r>
              <a:rPr kumimoji="0" lang="zh-CN" altLang="en-US" sz="1800" b="0" i="0" u="none" strike="noStrike" kern="0" cap="none" spc="0" normalizeH="0" baseline="0" noProof="0" dirty="0" smtClean="0">
                <a:ln>
                  <a:noFill/>
                </a:ln>
                <a:solidFill>
                  <a:schemeClr val="tx1"/>
                </a:solidFill>
                <a:effectLst/>
                <a:uLnTx/>
                <a:uFillTx/>
                <a:latin typeface="+mn-lt"/>
              </a:rPr>
              <a:t>名中国学生 </a:t>
            </a:r>
            <a:r>
              <a:rPr kumimoji="0" lang="en-US" altLang="zh-CN" sz="1800" b="0" i="0" u="none" strike="noStrike" kern="0" cap="none" spc="0" normalizeH="0" baseline="0" noProof="0" dirty="0" smtClean="0">
                <a:ln>
                  <a:noFill/>
                </a:ln>
                <a:solidFill>
                  <a:schemeClr val="tx1"/>
                </a:solidFill>
                <a:effectLst/>
                <a:uLnTx/>
                <a:uFillTx/>
                <a:latin typeface="+mn-lt"/>
              </a:rPr>
              <a:t>(</a:t>
            </a:r>
            <a:r>
              <a:rPr kumimoji="0" lang="zh-CN" altLang="en-US" sz="1800" b="0" i="0" u="none" strike="noStrike" kern="0" cap="none" spc="0" normalizeH="0" baseline="0" noProof="0" dirty="0" smtClean="0">
                <a:ln>
                  <a:noFill/>
                </a:ln>
                <a:solidFill>
                  <a:schemeClr val="tx1"/>
                </a:solidFill>
                <a:effectLst/>
                <a:uLnTx/>
                <a:uFillTx/>
                <a:latin typeface="+mn-lt"/>
              </a:rPr>
              <a:t>增长</a:t>
            </a:r>
            <a:r>
              <a:rPr kumimoji="0" lang="en-US" altLang="zh-CN" sz="1800" b="0" i="0" u="none" strike="noStrike" kern="0" cap="none" spc="0" normalizeH="0" baseline="0" noProof="0" dirty="0" smtClean="0">
                <a:ln>
                  <a:noFill/>
                </a:ln>
                <a:solidFill>
                  <a:schemeClr val="tx1"/>
                </a:solidFill>
                <a:effectLst/>
                <a:uLnTx/>
                <a:uFillTx/>
                <a:latin typeface="+mn-lt"/>
              </a:rPr>
              <a:t>21.4%)</a:t>
            </a:r>
            <a:endParaRPr kumimoji="0" lang="en-US" sz="1800" b="0" i="0" u="none" strike="noStrike" kern="0" cap="none" spc="0" normalizeH="0" baseline="0" noProof="0" dirty="0" smtClean="0">
              <a:ln>
                <a:noFill/>
              </a:ln>
              <a:solidFill>
                <a:schemeClr val="tx1"/>
              </a:solidFill>
              <a:effectLst/>
              <a:uLnTx/>
              <a:uFillTx/>
              <a:latin typeface="+mn-lt"/>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中国学生约占在美外国学生总数的</a:t>
            </a:r>
            <a:r>
              <a:rPr kumimoji="0" lang="en-US" altLang="zh-CN" sz="1800" b="0" i="0" u="none" strike="noStrike" kern="0" cap="none" spc="0" normalizeH="0" baseline="0" noProof="0" dirty="0" smtClean="0">
                <a:ln>
                  <a:noFill/>
                </a:ln>
                <a:solidFill>
                  <a:schemeClr val="tx1"/>
                </a:solidFill>
                <a:effectLst/>
                <a:uLnTx/>
                <a:uFillTx/>
                <a:latin typeface="+mn-lt"/>
                <a:ea typeface="+mn-ea"/>
                <a:cs typeface="+mn-cs"/>
              </a:rPr>
              <a:t>29% (2012-13</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年</a:t>
            </a:r>
            <a:r>
              <a:rPr kumimoji="0" lang="en-US" altLang="zh-CN" sz="1800" b="0" i="0" u="none" strike="noStrike" kern="0" cap="none" spc="0" normalizeH="0" baseline="0" noProof="0" dirty="0" smtClean="0">
                <a:ln>
                  <a:noFill/>
                </a:ln>
                <a:solidFill>
                  <a:schemeClr val="tx1"/>
                </a:solidFill>
                <a:effectLst/>
                <a:uLnTx/>
                <a:uFillTx/>
                <a:latin typeface="+mn-lt"/>
                <a:ea typeface="+mn-ea"/>
                <a:cs typeface="+mn-cs"/>
              </a:rPr>
              <a:t>)</a:t>
            </a: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057400"/>
            <a:ext cx="4038600" cy="4267200"/>
          </a:xfrm>
        </p:spPr>
        <p:txBody>
          <a:bodyPr>
            <a:normAutofit fontScale="92500" lnSpcReduction="10000"/>
          </a:bodyPr>
          <a:lstStyle/>
          <a:p>
            <a:pPr lvl="1">
              <a:lnSpc>
                <a:spcPct val="100000"/>
              </a:lnSpc>
              <a:spcBef>
                <a:spcPts val="300"/>
              </a:spcBef>
              <a:spcAft>
                <a:spcPts val="300"/>
              </a:spcAft>
              <a:buClrTx/>
            </a:pPr>
            <a:r>
              <a:rPr lang="en-US" dirty="0" smtClean="0"/>
              <a:t>Chinese enrollment now almost evenly divided with 44% in graduate or professional schools, 40% undergraduate</a:t>
            </a:r>
          </a:p>
          <a:p>
            <a:pPr lvl="1">
              <a:lnSpc>
                <a:spcPct val="100000"/>
              </a:lnSpc>
              <a:spcBef>
                <a:spcPts val="300"/>
              </a:spcBef>
              <a:spcAft>
                <a:spcPts val="300"/>
              </a:spcAft>
              <a:buClrTx/>
            </a:pPr>
            <a:r>
              <a:rPr lang="en-US" dirty="0" smtClean="0"/>
              <a:t>Chinese students now comprise about 20% of all U.S. </a:t>
            </a:r>
            <a:r>
              <a:rPr lang="en-US" dirty="0">
                <a:ea typeface="+mn-ea"/>
                <a:cs typeface="+mn-cs"/>
              </a:rPr>
              <a:t>engineering</a:t>
            </a:r>
            <a:r>
              <a:rPr lang="en-US" dirty="0" smtClean="0"/>
              <a:t> students, &gt;11% of all computer/math students</a:t>
            </a:r>
          </a:p>
          <a:p>
            <a:pPr marL="457200" lvl="1" indent="0">
              <a:lnSpc>
                <a:spcPct val="100000"/>
              </a:lnSpc>
              <a:spcBef>
                <a:spcPts val="300"/>
              </a:spcBef>
              <a:spcAft>
                <a:spcPts val="300"/>
              </a:spcAft>
              <a:buClrTx/>
              <a:buNone/>
            </a:pPr>
            <a:endParaRPr lang="en-US" dirty="0" smtClean="0"/>
          </a:p>
          <a:p>
            <a:pPr marL="57150" indent="0">
              <a:lnSpc>
                <a:spcPct val="100000"/>
              </a:lnSpc>
              <a:spcBef>
                <a:spcPts val="300"/>
              </a:spcBef>
              <a:spcAft>
                <a:spcPts val="300"/>
              </a:spcAft>
              <a:buNone/>
            </a:pPr>
            <a:r>
              <a:rPr lang="en-US" sz="1600" i="1" dirty="0" smtClean="0"/>
              <a:t>Source:  </a:t>
            </a:r>
            <a:r>
              <a:rPr lang="en-US" sz="1600" dirty="0" smtClean="0"/>
              <a:t>2011, 2012, 2013 </a:t>
            </a:r>
            <a:r>
              <a:rPr lang="en-US" sz="1600" i="1" dirty="0" smtClean="0"/>
              <a:t>Open Doors </a:t>
            </a:r>
            <a:r>
              <a:rPr lang="en-US" sz="1600" dirty="0" smtClean="0"/>
              <a:t>Data, Institute of International Education</a:t>
            </a:r>
          </a:p>
          <a:p>
            <a:pPr marL="457200" lvl="1" indent="0">
              <a:lnSpc>
                <a:spcPct val="100000"/>
              </a:lnSpc>
              <a:spcBef>
                <a:spcPts val="300"/>
              </a:spcBef>
              <a:spcAft>
                <a:spcPts val="300"/>
              </a:spcAft>
              <a:buNone/>
            </a:pPr>
            <a:endParaRPr lang="en-US" sz="1600" i="1" dirty="0" smtClean="0"/>
          </a:p>
          <a:p>
            <a:pPr>
              <a:spcBef>
                <a:spcPts val="300"/>
              </a:spcBef>
              <a:spcAft>
                <a:spcPts val="300"/>
              </a:spcAft>
            </a:pPr>
            <a:endParaRPr lang="en-US" dirty="0"/>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U.S. Colleges and Universities and </a:t>
            </a:r>
          </a:p>
          <a:p>
            <a:pPr algn="ctr">
              <a:spcBef>
                <a:spcPts val="600"/>
              </a:spcBef>
            </a:pPr>
            <a:r>
              <a:rPr lang="en-US" sz="3000" b="0" kern="0" dirty="0" smtClean="0">
                <a:solidFill>
                  <a:schemeClr val="tx1"/>
                </a:solidFill>
              </a:rPr>
              <a:t>Foreign Students</a:t>
            </a:r>
          </a:p>
          <a:p>
            <a:pPr algn="ctr">
              <a:spcBef>
                <a:spcPts val="600"/>
              </a:spcBef>
            </a:pPr>
            <a:r>
              <a:rPr lang="zh-CN" altLang="en-US" sz="3000" b="0" kern="0" dirty="0">
                <a:solidFill>
                  <a:schemeClr val="tx1"/>
                </a:solidFill>
              </a:rPr>
              <a:t>美</a:t>
            </a:r>
            <a:r>
              <a:rPr lang="zh-CN" altLang="en-US" sz="3000" b="0" kern="0" dirty="0" smtClean="0">
                <a:solidFill>
                  <a:schemeClr val="tx1"/>
                </a:solidFill>
              </a:rPr>
              <a:t>国高校和外国学生</a:t>
            </a:r>
            <a:endParaRPr lang="en-US" sz="3000" b="0" kern="0" dirty="0">
              <a:solidFill>
                <a:schemeClr val="tx1"/>
              </a:solidFill>
            </a:endParaRPr>
          </a:p>
        </p:txBody>
      </p:sp>
      <p:sp>
        <p:nvSpPr>
          <p:cNvPr id="7" name="Content Placeholder 2"/>
          <p:cNvSpPr txBox="1">
            <a:spLocks/>
          </p:cNvSpPr>
          <p:nvPr/>
        </p:nvSpPr>
        <p:spPr bwMode="auto">
          <a:xfrm>
            <a:off x="4724400" y="2057400"/>
            <a:ext cx="3810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2400" b="0" i="0" u="none" strike="noStrike" kern="0" cap="none" spc="0" normalizeH="0" baseline="0" noProof="0" dirty="0" smtClean="0">
                <a:ln>
                  <a:noFill/>
                </a:ln>
                <a:solidFill>
                  <a:schemeClr val="tx1"/>
                </a:solidFill>
                <a:effectLst/>
                <a:uLnTx/>
                <a:uFillTx/>
                <a:latin typeface="+mn-lt"/>
              </a:rPr>
              <a:t>中国学生目前几乎平均分布，</a:t>
            </a:r>
            <a:r>
              <a:rPr kumimoji="0" lang="en-US" altLang="zh-CN" sz="2400" b="0" i="0" u="none" strike="noStrike" kern="0" cap="none" spc="0" normalizeH="0" baseline="0" noProof="0" dirty="0" smtClean="0">
                <a:ln>
                  <a:noFill/>
                </a:ln>
                <a:solidFill>
                  <a:schemeClr val="tx1"/>
                </a:solidFill>
                <a:effectLst/>
                <a:uLnTx/>
                <a:uFillTx/>
                <a:latin typeface="+mn-lt"/>
              </a:rPr>
              <a:t>44%</a:t>
            </a:r>
            <a:r>
              <a:rPr kumimoji="0" lang="zh-CN" altLang="en-US" sz="2400" b="0" i="0" u="none" strike="noStrike" kern="0" cap="none" spc="0" normalizeH="0" baseline="0" noProof="0" dirty="0" smtClean="0">
                <a:ln>
                  <a:noFill/>
                </a:ln>
                <a:solidFill>
                  <a:schemeClr val="tx1"/>
                </a:solidFill>
                <a:effectLst/>
                <a:uLnTx/>
                <a:uFillTx/>
                <a:latin typeface="+mn-lt"/>
              </a:rPr>
              <a:t>就读研究生或专业学院，</a:t>
            </a:r>
            <a:r>
              <a:rPr kumimoji="0" lang="en-US" altLang="zh-CN" sz="2400" b="0" i="0" u="none" strike="noStrike" kern="0" cap="none" spc="0" normalizeH="0" baseline="0" noProof="0" dirty="0" smtClean="0">
                <a:ln>
                  <a:noFill/>
                </a:ln>
                <a:solidFill>
                  <a:schemeClr val="tx1"/>
                </a:solidFill>
                <a:effectLst/>
                <a:uLnTx/>
                <a:uFillTx/>
                <a:latin typeface="+mn-lt"/>
              </a:rPr>
              <a:t>44%</a:t>
            </a:r>
            <a:r>
              <a:rPr lang="zh-CN" altLang="en-US" kern="0" dirty="0">
                <a:latin typeface="+mn-lt"/>
              </a:rPr>
              <a:t>就读</a:t>
            </a:r>
            <a:r>
              <a:rPr kumimoji="0" lang="zh-CN" altLang="en-US" sz="2400" b="0" i="0" u="none" strike="noStrike" kern="0" cap="none" spc="0" normalizeH="0" baseline="0" noProof="0" dirty="0" smtClean="0">
                <a:ln>
                  <a:noFill/>
                </a:ln>
                <a:solidFill>
                  <a:schemeClr val="tx1"/>
                </a:solidFill>
                <a:effectLst/>
                <a:uLnTx/>
                <a:uFillTx/>
                <a:latin typeface="+mn-lt"/>
              </a:rPr>
              <a:t>本科</a:t>
            </a:r>
            <a:endParaRPr kumimoji="0" lang="en-US" sz="2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2400" b="0" i="0" u="none" strike="noStrike" kern="0" cap="none" spc="0" normalizeH="0" baseline="0" noProof="0" dirty="0" smtClean="0">
                <a:ln>
                  <a:noFill/>
                </a:ln>
                <a:solidFill>
                  <a:schemeClr val="tx1"/>
                </a:solidFill>
                <a:effectLst/>
                <a:uLnTx/>
                <a:uFillTx/>
                <a:latin typeface="+mn-lt"/>
              </a:rPr>
              <a:t>中国学生目前占美国所有工科学生的</a:t>
            </a:r>
            <a:r>
              <a:rPr kumimoji="0" lang="en-US" altLang="zh-CN" sz="2400" b="0" i="0" u="none" strike="noStrike" kern="0" cap="none" spc="0" normalizeH="0" baseline="0" noProof="0" dirty="0" smtClean="0">
                <a:ln>
                  <a:noFill/>
                </a:ln>
                <a:solidFill>
                  <a:schemeClr val="tx1"/>
                </a:solidFill>
                <a:effectLst/>
                <a:uLnTx/>
                <a:uFillTx/>
                <a:latin typeface="+mn-lt"/>
              </a:rPr>
              <a:t>20%</a:t>
            </a:r>
            <a:r>
              <a:rPr kumimoji="0" lang="zh-CN" altLang="en-US" sz="2400" b="0" i="0" u="none" strike="noStrike" kern="0" cap="none" spc="0" normalizeH="0" baseline="0" noProof="0" dirty="0" smtClean="0">
                <a:ln>
                  <a:noFill/>
                </a:ln>
                <a:solidFill>
                  <a:schemeClr val="tx1"/>
                </a:solidFill>
                <a:effectLst/>
                <a:uLnTx/>
                <a:uFillTx/>
                <a:latin typeface="+mn-lt"/>
              </a:rPr>
              <a:t>，和所有计算机</a:t>
            </a:r>
            <a:r>
              <a:rPr kumimoji="0" lang="en-US" altLang="zh-CN" sz="2400" b="0" i="0" u="none" strike="noStrike" kern="0" cap="none" spc="0" normalizeH="0" baseline="0" noProof="0" dirty="0" smtClean="0">
                <a:ln>
                  <a:noFill/>
                </a:ln>
                <a:solidFill>
                  <a:schemeClr val="tx1"/>
                </a:solidFill>
                <a:effectLst/>
                <a:uLnTx/>
                <a:uFillTx/>
                <a:latin typeface="+mn-lt"/>
              </a:rPr>
              <a:t>/</a:t>
            </a:r>
            <a:r>
              <a:rPr kumimoji="0" lang="zh-CN" altLang="en-US" sz="2400" b="0" i="0" u="none" strike="noStrike" kern="0" cap="none" spc="0" normalizeH="0" baseline="0" noProof="0" dirty="0" smtClean="0">
                <a:ln>
                  <a:noFill/>
                </a:ln>
                <a:solidFill>
                  <a:schemeClr val="tx1"/>
                </a:solidFill>
                <a:effectLst/>
                <a:uLnTx/>
                <a:uFillTx/>
                <a:latin typeface="+mn-lt"/>
              </a:rPr>
              <a:t>数学专业学生的</a:t>
            </a:r>
            <a:r>
              <a:rPr kumimoji="0" lang="en-US" altLang="zh-CN" sz="2400" b="0" i="0" u="none" strike="noStrike" kern="0" cap="none" spc="0" normalizeH="0" baseline="0" noProof="0" dirty="0" smtClean="0">
                <a:ln>
                  <a:noFill/>
                </a:ln>
                <a:solidFill>
                  <a:schemeClr val="tx1"/>
                </a:solidFill>
                <a:effectLst/>
                <a:uLnTx/>
                <a:uFillTx/>
                <a:latin typeface="+mn-lt"/>
              </a:rPr>
              <a:t>11%</a:t>
            </a:r>
            <a:r>
              <a:rPr kumimoji="0" lang="zh-CN" altLang="en-US" sz="2400" b="0" i="0" u="none" strike="noStrike" kern="0" cap="none" spc="0" normalizeH="0" baseline="0" noProof="0" dirty="0" smtClean="0">
                <a:ln>
                  <a:noFill/>
                </a:ln>
                <a:solidFill>
                  <a:schemeClr val="tx1"/>
                </a:solidFill>
                <a:effectLst/>
                <a:uLnTx/>
                <a:uFillTx/>
                <a:latin typeface="+mn-lt"/>
              </a:rPr>
              <a:t>以上</a:t>
            </a:r>
            <a:endParaRPr kumimoji="0" lang="en-US" altLang="zh-CN" sz="2400" b="0" i="0" u="none" strike="noStrike" kern="0" cap="none" spc="0" normalizeH="0" baseline="0" noProof="0" dirty="0" smtClean="0">
              <a:ln>
                <a:noFill/>
              </a:ln>
              <a:solidFill>
                <a:schemeClr val="tx1"/>
              </a:solidFill>
              <a:effectLst/>
              <a:uLnTx/>
              <a:uFillTx/>
              <a:latin typeface="+mn-lt"/>
            </a:endParaRPr>
          </a:p>
          <a:p>
            <a:pPr marL="457200" marR="0" lvl="1" indent="0" algn="l" defTabSz="914400" rtl="0" eaLnBrk="1" fontAlgn="base" latinLnBrk="0" hangingPunct="1">
              <a:lnSpc>
                <a:spcPct val="100000"/>
              </a:lnSpc>
              <a:spcBef>
                <a:spcPts val="300"/>
              </a:spcBef>
              <a:spcAft>
                <a:spcPts val="300"/>
              </a:spcAft>
              <a:buClrTx/>
              <a:buSzTx/>
              <a:buFontTx/>
              <a:buNone/>
              <a:tabLst/>
              <a:defRPr/>
            </a:pPr>
            <a:endParaRPr kumimoji="0" lang="en-US" sz="2400" b="0" i="0" u="none" strike="noStrike" kern="0" cap="none" spc="0" normalizeH="0" baseline="0" noProof="0" dirty="0" smtClean="0">
              <a:ln>
                <a:noFill/>
              </a:ln>
              <a:solidFill>
                <a:schemeClr val="tx1"/>
              </a:solidFill>
              <a:effectLst/>
              <a:uLnTx/>
              <a:uFillTx/>
              <a:latin typeface="+mn-lt"/>
            </a:endParaRPr>
          </a:p>
          <a:p>
            <a:pPr marL="514350" lvl="1">
              <a:spcBef>
                <a:spcPts val="300"/>
              </a:spcBef>
              <a:spcAft>
                <a:spcPts val="300"/>
              </a:spcAft>
              <a:buClr>
                <a:srgbClr val="003580"/>
              </a:buClr>
              <a:defRPr/>
            </a:pPr>
            <a:r>
              <a:rPr kumimoji="0" lang="zh-CN" altLang="en-US" sz="1600" b="0" i="1" u="none" strike="noStrike" kern="0" cap="none" spc="0" normalizeH="0" baseline="0" noProof="0" dirty="0" smtClean="0">
                <a:ln>
                  <a:noFill/>
                </a:ln>
                <a:solidFill>
                  <a:schemeClr val="tx1"/>
                </a:solidFill>
                <a:effectLst/>
                <a:uLnTx/>
                <a:uFillTx/>
                <a:latin typeface="+mn-lt"/>
                <a:ea typeface="+mn-ea"/>
                <a:cs typeface="+mn-cs"/>
              </a:rPr>
              <a:t>资料来源：国际教育研究所</a:t>
            </a:r>
            <a:r>
              <a:rPr kumimoji="0" lang="en-US" altLang="zh-CN" sz="1600" b="0" i="1" u="none" strike="noStrike" kern="0" cap="none" spc="0" normalizeH="0" baseline="0" noProof="0" dirty="0" smtClean="0">
                <a:ln>
                  <a:noFill/>
                </a:ln>
                <a:solidFill>
                  <a:schemeClr val="tx1"/>
                </a:solidFill>
                <a:effectLst/>
                <a:uLnTx/>
                <a:uFillTx/>
                <a:latin typeface="+mn-lt"/>
                <a:ea typeface="+mn-ea"/>
                <a:cs typeface="+mn-cs"/>
              </a:rPr>
              <a:t>2011</a:t>
            </a:r>
            <a:r>
              <a:rPr kumimoji="0" lang="zh-CN" altLang="en-US" sz="1600" b="0" i="1" u="none" strike="noStrike" kern="0" cap="none" spc="0" normalizeH="0" baseline="0" noProof="0" dirty="0" smtClean="0">
                <a:ln>
                  <a:noFill/>
                </a:ln>
                <a:solidFill>
                  <a:schemeClr val="tx1"/>
                </a:solidFill>
                <a:effectLst/>
                <a:uLnTx/>
                <a:uFillTx/>
                <a:latin typeface="+mn-lt"/>
                <a:ea typeface="+mn-ea"/>
                <a:cs typeface="+mn-cs"/>
              </a:rPr>
              <a:t>年、</a:t>
            </a:r>
            <a:r>
              <a:rPr kumimoji="0" lang="en-US" altLang="zh-CN" sz="1600" b="0" i="1" u="none" strike="noStrike" kern="0" cap="none" spc="0" normalizeH="0" baseline="0" noProof="0" dirty="0" smtClean="0">
                <a:ln>
                  <a:noFill/>
                </a:ln>
                <a:solidFill>
                  <a:schemeClr val="tx1"/>
                </a:solidFill>
                <a:effectLst/>
                <a:uLnTx/>
                <a:uFillTx/>
                <a:latin typeface="+mn-lt"/>
                <a:ea typeface="+mn-ea"/>
                <a:cs typeface="+mn-cs"/>
              </a:rPr>
              <a:t>2012</a:t>
            </a:r>
            <a:r>
              <a:rPr kumimoji="0" lang="zh-CN" altLang="en-US" sz="1600" b="0" i="1" u="none" strike="noStrike" kern="0" cap="none" spc="0" normalizeH="0" baseline="0" noProof="0" dirty="0" smtClean="0">
                <a:ln>
                  <a:noFill/>
                </a:ln>
                <a:solidFill>
                  <a:schemeClr val="tx1"/>
                </a:solidFill>
                <a:effectLst/>
                <a:uLnTx/>
                <a:uFillTx/>
                <a:latin typeface="+mn-lt"/>
                <a:ea typeface="+mn-ea"/>
                <a:cs typeface="+mn-cs"/>
              </a:rPr>
              <a:t>年、</a:t>
            </a:r>
            <a:r>
              <a:rPr kumimoji="0" lang="en-US" altLang="zh-CN" sz="1600" b="0" i="1" u="none" strike="noStrike" kern="0" cap="none" spc="0" normalizeH="0" baseline="0" noProof="0" dirty="0" smtClean="0">
                <a:ln>
                  <a:noFill/>
                </a:ln>
                <a:solidFill>
                  <a:schemeClr val="tx1"/>
                </a:solidFill>
                <a:effectLst/>
                <a:uLnTx/>
                <a:uFillTx/>
                <a:latin typeface="+mn-lt"/>
                <a:ea typeface="+mn-ea"/>
                <a:cs typeface="+mn-cs"/>
              </a:rPr>
              <a:t>2013</a:t>
            </a:r>
            <a:r>
              <a:rPr kumimoji="0" lang="zh-CN" altLang="en-US" sz="1600" b="0" i="1" u="none" strike="noStrike" kern="0" cap="none" spc="0" normalizeH="0" baseline="0" noProof="0" dirty="0" smtClean="0">
                <a:ln>
                  <a:noFill/>
                </a:ln>
                <a:solidFill>
                  <a:schemeClr val="tx1"/>
                </a:solidFill>
                <a:effectLst/>
                <a:uLnTx/>
                <a:uFillTx/>
                <a:latin typeface="+mn-lt"/>
                <a:ea typeface="+mn-ea"/>
                <a:cs typeface="+mn-cs"/>
              </a:rPr>
              <a:t>年门户开放数据</a:t>
            </a:r>
            <a:endParaRPr kumimoji="0" lang="en-US" sz="1600" b="0" i="1" u="none" strike="noStrike" kern="0" cap="none" spc="0" normalizeH="0" baseline="0" noProof="0" dirty="0" smtClean="0">
              <a:ln>
                <a:noFill/>
              </a:ln>
              <a:solidFill>
                <a:schemeClr val="tx1"/>
              </a:solidFill>
              <a:effectLst/>
              <a:uLnTx/>
              <a:uFillTx/>
              <a:latin typeface="+mn-lt"/>
              <a:ea typeface="+mn-ea"/>
              <a:cs typeface="+mn-cs"/>
            </a:endParaRPr>
          </a:p>
          <a:p>
            <a:pPr marL="457200" marR="0" lvl="1" indent="0" algn="l" defTabSz="914400" rtl="0" eaLnBrk="1" fontAlgn="base" latinLnBrk="0" hangingPunct="1">
              <a:lnSpc>
                <a:spcPct val="100000"/>
              </a:lnSpc>
              <a:spcBef>
                <a:spcPts val="300"/>
              </a:spcBef>
              <a:spcAft>
                <a:spcPts val="300"/>
              </a:spcAft>
              <a:buClr>
                <a:srgbClr val="003580"/>
              </a:buClr>
              <a:buSzTx/>
              <a:buFontTx/>
              <a:buNone/>
              <a:tabLst/>
              <a:defRPr/>
            </a:pPr>
            <a:endParaRPr kumimoji="0" lang="en-US" sz="1600" b="0" i="1" u="none" strike="noStrike" kern="0" cap="none" spc="0" normalizeH="0" baseline="0" noProof="0" dirty="0" smtClean="0">
              <a:ln>
                <a:noFill/>
              </a:ln>
              <a:solidFill>
                <a:schemeClr val="tx1"/>
              </a:solidFill>
              <a:effectLst/>
              <a:uLnTx/>
              <a:uFillTx/>
              <a:latin typeface="+mn-lt"/>
            </a:endParaRPr>
          </a:p>
          <a:p>
            <a:pPr marL="228600" marR="0" lvl="0" indent="-228600" algn="l" defTabSz="914400" rtl="0" eaLnBrk="1" fontAlgn="base" latinLnBrk="0" hangingPunct="1">
              <a:lnSpc>
                <a:spcPct val="100000"/>
              </a:lnSpc>
              <a:spcBef>
                <a:spcPts val="300"/>
              </a:spcBef>
              <a:spcAft>
                <a:spcPts val="300"/>
              </a:spcAft>
              <a:buClr>
                <a:srgbClr val="003580"/>
              </a:buClr>
              <a:buSzTx/>
              <a:buFontTx/>
              <a:buChar char="•"/>
              <a:tabLst/>
              <a:defRPr/>
            </a:pPr>
            <a:endParaRPr kumimoji="0" lang="en-US" sz="2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7" name="Picture 3" descr="C:\Documents and Settings\JP010533\Desktop\TS Cases\foreign-economic-collection_201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0687" y="1219200"/>
            <a:ext cx="4125141" cy="533400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3" descr="C:\Documents and Settings\JP010533\Desktop\TS Cases\foreign-economic-collection_2011.jpg"/>
          <p:cNvPicPr>
            <a:picLocks noChangeAspect="1" noChangeArrowheads="1"/>
          </p:cNvPicPr>
          <p:nvPr/>
        </p:nvPicPr>
        <p:blipFill rotWithShape="1">
          <a:blip r:embed="rId3" cstate="print"/>
          <a:srcRect l="6532" t="63512" r="67025" b="4955"/>
          <a:stretch/>
        </p:blipFill>
        <p:spPr bwMode="auto">
          <a:xfrm>
            <a:off x="321401" y="3505200"/>
            <a:ext cx="3048000" cy="30480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7" name="Oval 6"/>
          <p:cNvSpPr/>
          <p:nvPr/>
        </p:nvSpPr>
        <p:spPr bwMode="auto">
          <a:xfrm>
            <a:off x="602162" y="2209800"/>
            <a:ext cx="2743200" cy="10668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0" name="Oval 5"/>
          <p:cNvSpPr>
            <a:spLocks noChangeArrowheads="1"/>
          </p:cNvSpPr>
          <p:nvPr/>
        </p:nvSpPr>
        <p:spPr bwMode="auto">
          <a:xfrm>
            <a:off x="245201" y="2209800"/>
            <a:ext cx="3124200" cy="1409700"/>
          </a:xfrm>
          <a:prstGeom prst="ellipse">
            <a:avLst/>
          </a:prstGeom>
          <a:noFill/>
          <a:ln w="28575" cap="sq">
            <a:solidFill>
              <a:srgbClr val="C0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en-US"/>
          </a:p>
        </p:txBody>
      </p:sp>
      <p:pic>
        <p:nvPicPr>
          <p:cNvPr id="2050" name="Picture 2"/>
          <p:cNvPicPr>
            <a:picLocks noChangeAspect="1" noChangeArrowheads="1"/>
          </p:cNvPicPr>
          <p:nvPr/>
        </p:nvPicPr>
        <p:blipFill rotWithShape="1">
          <a:blip r:embed="rId4" cstate="print"/>
          <a:srcRect l="2209" t="1972" r="1224" b="1250"/>
          <a:stretch/>
        </p:blipFill>
        <p:spPr bwMode="auto">
          <a:xfrm>
            <a:off x="4355828" y="1219200"/>
            <a:ext cx="4557486" cy="5334000"/>
          </a:xfrm>
          <a:prstGeom prst="rect">
            <a:avLst/>
          </a:prstGeom>
          <a:noFill/>
          <a:ln w="9525">
            <a:solidFill>
              <a:schemeClr val="bg1">
                <a:lumMod val="85000"/>
              </a:schemeClr>
            </a:solidFill>
            <a:miter lim="800000"/>
            <a:headEnd/>
            <a:tailEnd/>
          </a:ln>
          <a:effectLst/>
        </p:spPr>
      </p:pic>
      <p:pic>
        <p:nvPicPr>
          <p:cNvPr id="9" name="Picture 2" descr="C:\Users\Jennie\Desktop\C-100 Documents\Staff Docs\c-100 logo EPS copy.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4495800" y="3048000"/>
            <a:ext cx="4114800" cy="830997"/>
          </a:xfrm>
          <a:prstGeom prst="rect">
            <a:avLst/>
          </a:prstGeom>
          <a:solidFill>
            <a:schemeClr val="bg1"/>
          </a:solidFill>
        </p:spPr>
        <p:txBody>
          <a:bodyPr wrap="square" rtlCol="0">
            <a:spAutoFit/>
          </a:bodyPr>
          <a:lstStyle/>
          <a:p>
            <a:r>
              <a:rPr lang="zh-CN" altLang="en-US" b="1" dirty="0" smtClean="0"/>
              <a:t>美国指责中国通过网络进行商业间谍活动</a:t>
            </a:r>
            <a:endParaRPr lang="en-US" b="1" dirty="0" smtClean="0"/>
          </a:p>
        </p:txBody>
      </p:sp>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9" name="Picture 3" descr="C:\Documents and Settings\JP010533\Desktop\TS Cases\Print - U.S. Report Cites 'Persistent' Chinese, Russian Spying for Economic Gain - WSJ_Page_1.jpg"/>
          <p:cNvPicPr>
            <a:picLocks noChangeAspect="1" noChangeArrowheads="1"/>
          </p:cNvPicPr>
          <p:nvPr/>
        </p:nvPicPr>
        <p:blipFill>
          <a:blip r:embed="rId3" cstate="print"/>
          <a:srcRect t="25274" r="3235" b="4593"/>
          <a:stretch>
            <a:fillRect/>
          </a:stretch>
        </p:blipFill>
        <p:spPr bwMode="auto">
          <a:xfrm>
            <a:off x="1689779" y="1371598"/>
            <a:ext cx="5764442" cy="5105401"/>
          </a:xfrm>
          <a:prstGeom prst="rect">
            <a:avLst/>
          </a:prstGeom>
          <a:ln>
            <a:solidFill>
              <a:schemeClr val="bg1">
                <a:lumMod val="85000"/>
              </a:schemeClr>
            </a:solidFill>
          </a:ln>
          <a:effectLst/>
        </p:spPr>
      </p:pic>
      <p:pic>
        <p:nvPicPr>
          <p:cNvPr id="16" name="Picture 3" descr="C:\Documents and Settings\JP010533\Desktop\TS Cases\Print - U.S. Report Cites 'Persistent' Chinese, Russian Spying for Economic Gain - WSJ_Page_1.jpg"/>
          <p:cNvPicPr>
            <a:picLocks noChangeAspect="1" noChangeArrowheads="1"/>
          </p:cNvPicPr>
          <p:nvPr/>
        </p:nvPicPr>
        <p:blipFill>
          <a:blip r:embed="rId3" cstate="print"/>
          <a:srcRect l="5934" t="25274" r="34722" b="69331"/>
          <a:stretch>
            <a:fillRect/>
          </a:stretch>
        </p:blipFill>
        <p:spPr bwMode="auto">
          <a:xfrm>
            <a:off x="880015" y="1371600"/>
            <a:ext cx="7667000" cy="1066800"/>
          </a:xfrm>
          <a:prstGeom prst="rect">
            <a:avLst/>
          </a:prstGeom>
          <a:noFill/>
          <a:ln w="22225">
            <a:solidFill>
              <a:schemeClr val="bg1">
                <a:lumMod val="85000"/>
              </a:schemeClr>
            </a:solidFill>
          </a:ln>
          <a:effectLst>
            <a:outerShdw blurRad="50800" dist="38100" dir="8100000" algn="tr" rotWithShape="0">
              <a:prstClr val="black">
                <a:alpha val="40000"/>
              </a:prstClr>
            </a:outerShdw>
          </a:effectLst>
        </p:spPr>
      </p:pic>
      <p:cxnSp>
        <p:nvCxnSpPr>
          <p:cNvPr id="17" name="Straight Connector 16"/>
          <p:cNvCxnSpPr>
            <a:cxnSpLocks noChangeShapeType="1"/>
          </p:cNvCxnSpPr>
          <p:nvPr/>
        </p:nvCxnSpPr>
        <p:spPr bwMode="auto">
          <a:xfrm>
            <a:off x="2937415" y="2171700"/>
            <a:ext cx="4495800" cy="0"/>
          </a:xfrm>
          <a:prstGeom prst="line">
            <a:avLst/>
          </a:prstGeom>
          <a:noFill/>
          <a:ln w="28575" algn="ctr">
            <a:solidFill>
              <a:srgbClr val="C00000"/>
            </a:solidFill>
            <a:round/>
            <a:headEnd/>
            <a:tailEnd/>
          </a:ln>
          <a:extLst>
            <a:ext uri="{909E8E84-426E-40dd-AFC4-6F175D3DCCD1}">
              <a14:hiddenFill xmlns:a14="http://schemas.microsoft.com/office/drawing/2010/main" xmlns="">
                <a:noFill/>
              </a14:hiddenFill>
            </a:ext>
          </a:extLst>
        </p:spPr>
      </p:cxnSp>
      <p:sp>
        <p:nvSpPr>
          <p:cNvPr id="20" name="Oval 5"/>
          <p:cNvSpPr>
            <a:spLocks noChangeArrowheads="1"/>
          </p:cNvSpPr>
          <p:nvPr/>
        </p:nvSpPr>
        <p:spPr bwMode="auto">
          <a:xfrm>
            <a:off x="842370" y="1371599"/>
            <a:ext cx="986430" cy="549511"/>
          </a:xfrm>
          <a:prstGeom prst="ellipse">
            <a:avLst/>
          </a:prstGeom>
          <a:noFill/>
          <a:ln w="28575" cap="sq">
            <a:solidFill>
              <a:srgbClr val="C0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en-US"/>
          </a:p>
        </p:txBody>
      </p:sp>
      <p:pic>
        <p:nvPicPr>
          <p:cNvPr id="21" name="Picture 3" descr="C:\Documents and Settings\JP010533\Desktop\TS Cases\Print - U.S. Report Cites 'Persistent' Chinese, Russian Spying for Economic Gain - WSJ_Page_1.jpg"/>
          <p:cNvPicPr>
            <a:picLocks noChangeAspect="1" noChangeArrowheads="1"/>
          </p:cNvPicPr>
          <p:nvPr/>
        </p:nvPicPr>
        <p:blipFill rotWithShape="1">
          <a:blip r:embed="rId3" cstate="print"/>
          <a:srcRect l="4488" t="69512" r="42752" b="22730"/>
          <a:stretch/>
        </p:blipFill>
        <p:spPr bwMode="auto">
          <a:xfrm>
            <a:off x="842370" y="4724400"/>
            <a:ext cx="7704645" cy="1752600"/>
          </a:xfrm>
          <a:prstGeom prst="rect">
            <a:avLst/>
          </a:prstGeom>
          <a:ln>
            <a:solidFill>
              <a:schemeClr val="bg1">
                <a:lumMod val="85000"/>
              </a:schemeClr>
            </a:solidFill>
          </a:ln>
          <a:effectLst>
            <a:outerShdw blurRad="50800" dist="38100" dir="8100000" algn="tr" rotWithShape="0">
              <a:prstClr val="black">
                <a:alpha val="40000"/>
              </a:prstClr>
            </a:outerShdw>
          </a:effectLst>
        </p:spPr>
      </p:pic>
      <p:sp>
        <p:nvSpPr>
          <p:cNvPr id="22" name="Oval 5"/>
          <p:cNvSpPr>
            <a:spLocks noChangeArrowheads="1"/>
          </p:cNvSpPr>
          <p:nvPr/>
        </p:nvSpPr>
        <p:spPr bwMode="auto">
          <a:xfrm>
            <a:off x="842369" y="4572000"/>
            <a:ext cx="7704645" cy="2057400"/>
          </a:xfrm>
          <a:prstGeom prst="ellipse">
            <a:avLst/>
          </a:prstGeom>
          <a:noFill/>
          <a:ln w="28575" cap="sq">
            <a:solidFill>
              <a:srgbClr val="C0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en-US"/>
          </a:p>
        </p:txBody>
      </p:sp>
      <p:pic>
        <p:nvPicPr>
          <p:cNvPr id="10" name="Picture 2" descr="C:\Users\Jennie\Desktop\C-100 Documents\Staff Docs\c-100 logo EPS cop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914400" y="4191000"/>
            <a:ext cx="5724644" cy="461665"/>
          </a:xfrm>
          <a:prstGeom prst="rect">
            <a:avLst/>
          </a:prstGeom>
          <a:solidFill>
            <a:schemeClr val="bg1"/>
          </a:solidFill>
        </p:spPr>
        <p:txBody>
          <a:bodyPr wrap="none" rtlCol="0">
            <a:spAutoFit/>
          </a:bodyPr>
          <a:lstStyle/>
          <a:p>
            <a:r>
              <a:rPr lang="zh-CN" altLang="en-US" b="1" dirty="0" smtClean="0"/>
              <a:t>美国指责中国通过网络进行商业间谍活动</a:t>
            </a:r>
            <a:endParaRPr lang="en-US" b="1" dirty="0" smtClean="0"/>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33023" y="1371600"/>
            <a:ext cx="4277955" cy="5152516"/>
          </a:xfrm>
          <a:prstGeom prst="rect">
            <a:avLst/>
          </a:prstGeom>
          <a:ln>
            <a:solidFill>
              <a:schemeClr val="bg1">
                <a:lumMod val="85000"/>
              </a:schemeClr>
            </a:solidFill>
          </a:ln>
          <a:effectLst/>
        </p:spPr>
      </p:pic>
      <p:pic>
        <p:nvPicPr>
          <p:cNvPr id="1026" name="Picture 2"/>
          <p:cNvPicPr>
            <a:picLocks noChangeAspect="1" noChangeArrowheads="1"/>
          </p:cNvPicPr>
          <p:nvPr/>
        </p:nvPicPr>
        <p:blipFill rotWithShape="1">
          <a:blip r:embed="rId4" cstate="print"/>
          <a:srcRect l="2035" t="32349" r="2069" b="34693"/>
          <a:stretch/>
        </p:blipFill>
        <p:spPr bwMode="auto">
          <a:xfrm>
            <a:off x="685800" y="3886200"/>
            <a:ext cx="7772400" cy="2366023"/>
          </a:xfrm>
          <a:prstGeom prst="rect">
            <a:avLst/>
          </a:prstGeom>
          <a:ln>
            <a:solidFill>
              <a:schemeClr val="bg1">
                <a:lumMod val="85000"/>
              </a:schemeClr>
            </a:solidFill>
          </a:ln>
          <a:effectLst>
            <a:outerShdw blurRad="50800" dist="38100" dir="8100000" algn="tr" rotWithShape="0">
              <a:prstClr val="black">
                <a:alpha val="40000"/>
              </a:prstClr>
            </a:outerShdw>
          </a:effectLst>
        </p:spPr>
      </p:pic>
      <p:pic>
        <p:nvPicPr>
          <p:cNvPr id="6" name="Picture 2" descr="C:\Users\Jennie\Desktop\C-100 Documents\Staff Docs\c-100 logo EPS copy.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762001" y="3429000"/>
            <a:ext cx="7391400" cy="830997"/>
          </a:xfrm>
          <a:prstGeom prst="rect">
            <a:avLst/>
          </a:prstGeom>
          <a:solidFill>
            <a:schemeClr val="bg1"/>
          </a:solidFill>
        </p:spPr>
        <p:txBody>
          <a:bodyPr wrap="square" rtlCol="0">
            <a:spAutoFit/>
          </a:bodyPr>
          <a:lstStyle/>
          <a:p>
            <a:r>
              <a:rPr lang="zh-CN" altLang="en-US" dirty="0" smtClean="0"/>
              <a:t>美国指责中国窃取重要的安全技术、特定设备、及其他未公开资料等</a:t>
            </a:r>
            <a:endParaRPr lang="en-US" dirty="0" smtClean="0"/>
          </a:p>
        </p:txBody>
      </p:sp>
    </p:spTree>
    <p:extLst>
      <p:ext uri="{BB962C8B-B14F-4D97-AF65-F5344CB8AC3E}">
        <p14:creationId xmlns:p14="http://schemas.microsoft.com/office/powerpoint/2010/main" xmlns="" val="29385894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Title 1"/>
          <p:cNvSpPr>
            <a:spLocks noGrp="1"/>
          </p:cNvSpPr>
          <p:nvPr>
            <p:ph type="title"/>
          </p:nvPr>
        </p:nvSpPr>
        <p:spPr>
          <a:xfrm>
            <a:off x="457200" y="2514600"/>
            <a:ext cx="8229600" cy="1143000"/>
          </a:xfrm>
        </p:spPr>
        <p:txBody>
          <a:bodyPr/>
          <a:lstStyle/>
          <a:p>
            <a:pPr algn="ctr"/>
            <a:r>
              <a:rPr lang="en-US" b="0" dirty="0" smtClean="0">
                <a:solidFill>
                  <a:schemeClr val="tx1"/>
                </a:solidFill>
              </a:rPr>
              <a:t>Current Legal Environment</a:t>
            </a:r>
            <a:br>
              <a:rPr lang="en-US" b="0" dirty="0" smtClean="0">
                <a:solidFill>
                  <a:schemeClr val="tx1"/>
                </a:solidFill>
              </a:rPr>
            </a:br>
            <a:r>
              <a:rPr lang="en-US" b="0" dirty="0" smtClean="0">
                <a:solidFill>
                  <a:schemeClr val="tx1"/>
                </a:solidFill>
              </a:rPr>
              <a:t/>
            </a:r>
            <a:br>
              <a:rPr lang="en-US" b="0" dirty="0" smtClean="0">
                <a:solidFill>
                  <a:schemeClr val="tx1"/>
                </a:solidFill>
              </a:rPr>
            </a:br>
            <a:r>
              <a:rPr lang="zh-CN" altLang="en-US" b="0" dirty="0" smtClean="0">
                <a:solidFill>
                  <a:schemeClr val="tx1"/>
                </a:solidFill>
              </a:rPr>
              <a:t>当前法律环境</a:t>
            </a:r>
            <a:endParaRPr lang="en-US" b="0" dirty="0" smtClean="0">
              <a:solidFill>
                <a:schemeClr val="tx1"/>
              </a:solidFill>
            </a:endParaRPr>
          </a:p>
        </p:txBody>
      </p:sp>
      <p:pic>
        <p:nvPicPr>
          <p:cNvPr id="5"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342900" y="1600200"/>
            <a:ext cx="4076700" cy="5257800"/>
          </a:xfrm>
        </p:spPr>
        <p:txBody>
          <a:bodyPr/>
          <a:lstStyle/>
          <a:p>
            <a:pPr>
              <a:spcBef>
                <a:spcPts val="300"/>
              </a:spcBef>
              <a:spcAft>
                <a:spcPts val="300"/>
              </a:spcAft>
              <a:buClrTx/>
            </a:pPr>
            <a:r>
              <a:rPr lang="en-US" sz="1500" dirty="0" smtClean="0"/>
              <a:t>Merriam-Webster dictionary definition of “espionage”:  </a:t>
            </a:r>
            <a:r>
              <a:rPr lang="en-US" sz="1500" i="1" dirty="0" smtClean="0"/>
              <a:t>“the practice of spying or using spies to obtain information about the plans and activities especially of a foreign government or a competing company”</a:t>
            </a:r>
          </a:p>
          <a:p>
            <a:pPr>
              <a:spcBef>
                <a:spcPts val="300"/>
              </a:spcBef>
              <a:spcAft>
                <a:spcPts val="300"/>
              </a:spcAft>
              <a:buClrTx/>
            </a:pPr>
            <a:r>
              <a:rPr lang="en-US" sz="1500" dirty="0" smtClean="0"/>
              <a:t>As definition suggests, espionage can occur in </a:t>
            </a:r>
            <a:r>
              <a:rPr lang="en-US" sz="1500" u="sng" dirty="0" smtClean="0"/>
              <a:t>two</a:t>
            </a:r>
            <a:r>
              <a:rPr lang="en-US" sz="1500" dirty="0" smtClean="0"/>
              <a:t> “forms”:  “</a:t>
            </a:r>
            <a:r>
              <a:rPr lang="en-US" sz="1500" i="1" dirty="0" smtClean="0"/>
              <a:t>public</a:t>
            </a:r>
            <a:r>
              <a:rPr lang="en-US" sz="1500" dirty="0" smtClean="0"/>
              <a:t>” aimed at </a:t>
            </a:r>
            <a:r>
              <a:rPr lang="en-US" sz="1500" i="1" dirty="0" smtClean="0"/>
              <a:t>government</a:t>
            </a:r>
            <a:r>
              <a:rPr lang="en-US" sz="1500" dirty="0" smtClean="0"/>
              <a:t> secrets and “economic” or “</a:t>
            </a:r>
            <a:r>
              <a:rPr lang="en-US" sz="1500" i="1" dirty="0" smtClean="0"/>
              <a:t>industrial</a:t>
            </a:r>
            <a:r>
              <a:rPr lang="en-US" sz="1500" dirty="0" smtClean="0"/>
              <a:t>” aimed at </a:t>
            </a:r>
            <a:r>
              <a:rPr lang="en-US" sz="1500" i="1" dirty="0" smtClean="0"/>
              <a:t>business</a:t>
            </a:r>
            <a:r>
              <a:rPr lang="en-US" sz="1500" dirty="0" smtClean="0"/>
              <a:t> secrets</a:t>
            </a:r>
          </a:p>
          <a:p>
            <a:pPr lvl="1">
              <a:spcBef>
                <a:spcPts val="300"/>
              </a:spcBef>
              <a:spcAft>
                <a:spcPts val="300"/>
              </a:spcAft>
              <a:buClrTx/>
            </a:pPr>
            <a:r>
              <a:rPr lang="en-US" sz="1500" dirty="0" smtClean="0"/>
              <a:t>Term “espionage” often loosely used without distinction between two forms</a:t>
            </a:r>
          </a:p>
          <a:p>
            <a:pPr>
              <a:spcBef>
                <a:spcPts val="300"/>
              </a:spcBef>
              <a:spcAft>
                <a:spcPts val="300"/>
              </a:spcAft>
              <a:buClrTx/>
            </a:pPr>
            <a:r>
              <a:rPr lang="en-US" sz="1500" dirty="0" smtClean="0"/>
              <a:t>Today </a:t>
            </a:r>
            <a:r>
              <a:rPr lang="en-US" sz="1500" u="sng" dirty="0" smtClean="0"/>
              <a:t>BOTH</a:t>
            </a:r>
            <a:r>
              <a:rPr lang="en-US" sz="1500" dirty="0" smtClean="0"/>
              <a:t> forms of espionage are illegal under U.S. laws, each with heavy penalties</a:t>
            </a:r>
          </a:p>
          <a:p>
            <a:pPr lvl="1">
              <a:spcBef>
                <a:spcPts val="300"/>
              </a:spcBef>
              <a:spcAft>
                <a:spcPts val="300"/>
              </a:spcAft>
              <a:buClrTx/>
            </a:pPr>
            <a:r>
              <a:rPr lang="en-US" sz="1500" dirty="0" smtClean="0"/>
              <a:t>Separate criminal statutes for each form</a:t>
            </a:r>
          </a:p>
          <a:p>
            <a:pPr lvl="1">
              <a:spcBef>
                <a:spcPts val="300"/>
              </a:spcBef>
              <a:spcAft>
                <a:spcPts val="300"/>
              </a:spcAft>
              <a:buClrTx/>
            </a:pPr>
            <a:r>
              <a:rPr lang="en-US" sz="1500" dirty="0" smtClean="0"/>
              <a:t>Different legal consequences for violations</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3810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Espionage Defined</a:t>
            </a:r>
          </a:p>
          <a:p>
            <a:pPr algn="ctr">
              <a:spcBef>
                <a:spcPts val="600"/>
              </a:spcBef>
            </a:pPr>
            <a:r>
              <a:rPr lang="zh-CN" altLang="en-US" sz="3000" b="0" kern="0" dirty="0">
                <a:solidFill>
                  <a:schemeClr val="tx1"/>
                </a:solidFill>
              </a:rPr>
              <a:t>间</a:t>
            </a:r>
            <a:r>
              <a:rPr lang="zh-CN" altLang="en-US" sz="3000" b="0" kern="0" dirty="0" smtClean="0">
                <a:solidFill>
                  <a:schemeClr val="tx1"/>
                </a:solidFill>
              </a:rPr>
              <a:t>谍定义</a:t>
            </a:r>
            <a:endParaRPr lang="en-US" altLang="en-US" sz="3000" b="0" kern="0" dirty="0">
              <a:solidFill>
                <a:schemeClr val="tx1"/>
              </a:solidFill>
            </a:endParaRPr>
          </a:p>
        </p:txBody>
      </p:sp>
      <p:sp>
        <p:nvSpPr>
          <p:cNvPr id="5" name="Content Placeholder 2"/>
          <p:cNvSpPr txBox="1">
            <a:spLocks/>
          </p:cNvSpPr>
          <p:nvPr/>
        </p:nvSpPr>
        <p:spPr bwMode="auto">
          <a:xfrm>
            <a:off x="4648200" y="1600200"/>
            <a:ext cx="36576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28600" lvl="0" indent="-228600">
              <a:spcBef>
                <a:spcPts val="300"/>
              </a:spcBef>
              <a:spcAft>
                <a:spcPts val="300"/>
              </a:spcAft>
              <a:buFontTx/>
              <a:buChar char="•"/>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韦氏字典的定义：</a:t>
            </a:r>
            <a:r>
              <a:rPr kumimoji="0" lang="zh-CN" altLang="en-US" sz="1600" b="0" i="1" u="none" strike="noStrike" kern="0" cap="none" spc="0" normalizeH="0" baseline="0" noProof="0" dirty="0" smtClean="0">
                <a:ln>
                  <a:noFill/>
                </a:ln>
                <a:solidFill>
                  <a:schemeClr val="tx1"/>
                </a:solidFill>
                <a:effectLst/>
                <a:uLnTx/>
                <a:uFillTx/>
                <a:latin typeface="+mn-lt"/>
                <a:ea typeface="+mn-ea"/>
                <a:cs typeface="+mn-cs"/>
              </a:rPr>
              <a:t>“从事间谍活动或使用间谍手段获取有关计划或活动</a:t>
            </a:r>
            <a:r>
              <a:rPr lang="zh-CN" altLang="en-US" sz="1600" i="1" kern="0" dirty="0"/>
              <a:t>，信</a:t>
            </a:r>
            <a:r>
              <a:rPr lang="zh-CN" altLang="en-US" sz="1600" i="1" kern="0" dirty="0" smtClean="0"/>
              <a:t>息</a:t>
            </a:r>
            <a:r>
              <a:rPr lang="zh-CN" altLang="en-US" sz="1600" i="1" kern="0" dirty="0" smtClean="0">
                <a:latin typeface="+mn-lt"/>
              </a:rPr>
              <a:t>，</a:t>
            </a:r>
            <a:r>
              <a:rPr kumimoji="0" lang="zh-CN" altLang="en-US" sz="1600" b="0" i="1" u="none" strike="noStrike" kern="0" cap="none" spc="0" normalizeH="0" baseline="0" noProof="0" dirty="0" smtClean="0">
                <a:ln>
                  <a:noFill/>
                </a:ln>
                <a:solidFill>
                  <a:schemeClr val="tx1"/>
                </a:solidFill>
                <a:effectLst/>
                <a:uLnTx/>
                <a:uFillTx/>
                <a:latin typeface="+mn-lt"/>
                <a:ea typeface="+mn-ea"/>
                <a:cs typeface="+mn-cs"/>
              </a:rPr>
              <a:t>特别是针对外国政府或竞争企业”</a:t>
            </a:r>
            <a:endParaRPr kumimoji="0" lang="en-US" sz="1600" b="0" i="1"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lang="zh-CN" altLang="en-US" sz="1600" kern="0" dirty="0">
                <a:latin typeface="+mn-lt"/>
              </a:rPr>
              <a:t>该</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定义显示，间谍可以出现两个“形式”：“公共的”，针对政府机密；和“经济的”或“产业的”，针对商业秘密。 </a:t>
            </a:r>
            <a:endParaRPr kumimoji="0" lang="en-US" altLang="zh-CN" sz="16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rPr>
              <a:t>术语“间谍”经常不加区分的泛指这两个形式</a:t>
            </a:r>
            <a:endParaRPr kumimoji="0" lang="en-US" sz="1600" b="0" i="0" u="none" strike="noStrike" kern="0" cap="none" spc="0" normalizeH="0" baseline="0" noProof="0" dirty="0" smtClean="0">
              <a:ln>
                <a:noFill/>
              </a:ln>
              <a:solidFill>
                <a:schemeClr val="tx1"/>
              </a:solidFill>
              <a:effectLst/>
              <a:uLnTx/>
              <a:uFillTx/>
              <a:latin typeface="+mn-lt"/>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如今这两种形式在美国法律下</a:t>
            </a:r>
            <a:r>
              <a:rPr kumimoji="0" lang="zh-CN" altLang="en-US" sz="1600" b="1" i="0" u="none" strike="noStrike" kern="0" cap="none" spc="0" normalizeH="0" baseline="0" noProof="0" dirty="0" smtClean="0">
                <a:ln>
                  <a:noFill/>
                </a:ln>
                <a:solidFill>
                  <a:schemeClr val="tx1"/>
                </a:solidFill>
                <a:effectLst/>
                <a:uLnTx/>
                <a:uFillTx/>
                <a:latin typeface="+mn-lt"/>
                <a:ea typeface="+mn-ea"/>
                <a:cs typeface="+mn-cs"/>
              </a:rPr>
              <a:t>都是</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会施以重罚的违法活动</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rPr>
              <a:t>每种形式有不同的刑事法规</a:t>
            </a:r>
            <a:endParaRPr kumimoji="0" lang="en-US" altLang="zh-CN" sz="16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rPr>
              <a:t>有不同的违法后果</a:t>
            </a:r>
            <a:endParaRPr kumimoji="0" lang="en-US" sz="16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endParaRPr kumimoji="0" lang="en-US" sz="1600" b="0" i="0" u="none" strike="noStrike" kern="0" cap="none" spc="0" normalizeH="0" baseline="0" noProof="0" dirty="0" smtClean="0">
              <a:ln>
                <a:noFill/>
              </a:ln>
              <a:solidFill>
                <a:schemeClr val="tx1"/>
              </a:solidFill>
              <a:effectLst/>
              <a:uLnTx/>
              <a:uFillTx/>
              <a:latin typeface="+mn-lt"/>
            </a:endParaRPr>
          </a:p>
        </p:txBody>
      </p:sp>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24000"/>
            <a:ext cx="3962400" cy="5029200"/>
          </a:xfrm>
        </p:spPr>
        <p:txBody>
          <a:bodyPr>
            <a:noAutofit/>
          </a:bodyPr>
          <a:lstStyle/>
          <a:p>
            <a:pPr>
              <a:spcBef>
                <a:spcPts val="300"/>
              </a:spcBef>
              <a:spcAft>
                <a:spcPts val="300"/>
              </a:spcAft>
              <a:buClrTx/>
            </a:pPr>
            <a:r>
              <a:rPr lang="en-US" sz="1800" dirty="0" smtClean="0"/>
              <a:t>United States:  probably most complex, costly legal environment in the world	</a:t>
            </a:r>
          </a:p>
          <a:p>
            <a:pPr lvl="1">
              <a:spcBef>
                <a:spcPts val="300"/>
              </a:spcBef>
              <a:spcAft>
                <a:spcPts val="300"/>
              </a:spcAft>
              <a:buClrTx/>
            </a:pPr>
            <a:r>
              <a:rPr lang="en-US" sz="1800" dirty="0" smtClean="0"/>
              <a:t>Criminal prosecutions (by government)</a:t>
            </a:r>
          </a:p>
          <a:p>
            <a:pPr lvl="1">
              <a:spcBef>
                <a:spcPts val="300"/>
              </a:spcBef>
              <a:spcAft>
                <a:spcPts val="300"/>
              </a:spcAft>
              <a:buClrTx/>
            </a:pPr>
            <a:r>
              <a:rPr lang="en-US" sz="1800" dirty="0" smtClean="0"/>
              <a:t>Administrative proceedings (by government)</a:t>
            </a:r>
          </a:p>
          <a:p>
            <a:pPr lvl="1">
              <a:spcBef>
                <a:spcPts val="300"/>
              </a:spcBef>
              <a:spcAft>
                <a:spcPts val="300"/>
              </a:spcAft>
              <a:buClrTx/>
            </a:pPr>
            <a:r>
              <a:rPr lang="en-US" sz="1800" dirty="0" smtClean="0"/>
              <a:t>Civil litigation (by either government or private parties)</a:t>
            </a:r>
          </a:p>
          <a:p>
            <a:pPr lvl="1">
              <a:spcBef>
                <a:spcPts val="300"/>
              </a:spcBef>
              <a:spcAft>
                <a:spcPts val="300"/>
              </a:spcAft>
              <a:buClrTx/>
            </a:pPr>
            <a:r>
              <a:rPr lang="en-US" sz="1800" dirty="0" smtClean="0"/>
              <a:t>Defense costs, reputational damage</a:t>
            </a:r>
          </a:p>
          <a:p>
            <a:pPr lvl="1">
              <a:spcBef>
                <a:spcPts val="300"/>
              </a:spcBef>
              <a:spcAft>
                <a:spcPts val="300"/>
              </a:spcAft>
              <a:buClrTx/>
            </a:pPr>
            <a:r>
              <a:rPr lang="en-US" sz="1800" dirty="0" smtClean="0"/>
              <a:t>Severe disruption of normal work, business relationships</a:t>
            </a:r>
          </a:p>
          <a:p>
            <a:pPr lvl="1">
              <a:spcBef>
                <a:spcPts val="300"/>
              </a:spcBef>
              <a:spcAft>
                <a:spcPts val="300"/>
              </a:spcAft>
              <a:buClrTx/>
            </a:pPr>
            <a:r>
              <a:rPr lang="en-US" sz="1800" dirty="0" smtClean="0"/>
              <a:t>Possible effects upon U.S. immigration, naturalization status</a:t>
            </a:r>
          </a:p>
        </p:txBody>
      </p:sp>
      <p:pic>
        <p:nvPicPr>
          <p:cNvPr id="5"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bwMode="auto">
          <a:xfrm>
            <a:off x="9144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200" b="0" kern="0" dirty="0" smtClean="0">
                <a:solidFill>
                  <a:schemeClr val="tx1"/>
                </a:solidFill>
              </a:rPr>
              <a:t>A </a:t>
            </a:r>
            <a:r>
              <a:rPr lang="en-US" sz="3000" b="0" kern="0" dirty="0" smtClean="0">
                <a:solidFill>
                  <a:schemeClr val="tx1"/>
                </a:solidFill>
              </a:rPr>
              <a:t>Complex Legal System</a:t>
            </a:r>
          </a:p>
          <a:p>
            <a:pPr algn="ctr">
              <a:spcBef>
                <a:spcPts val="600"/>
              </a:spcBef>
            </a:pPr>
            <a:r>
              <a:rPr lang="zh-CN" altLang="en-US" sz="3000" b="0" kern="0" dirty="0">
                <a:solidFill>
                  <a:schemeClr val="tx1"/>
                </a:solidFill>
              </a:rPr>
              <a:t>复</a:t>
            </a:r>
            <a:r>
              <a:rPr lang="zh-CN" altLang="en-US" sz="3000" b="0" kern="0" dirty="0" smtClean="0">
                <a:solidFill>
                  <a:schemeClr val="tx1"/>
                </a:solidFill>
              </a:rPr>
              <a:t>杂的</a:t>
            </a:r>
            <a:r>
              <a:rPr lang="zh-CN" altLang="en-US" sz="3200" b="0" kern="0" dirty="0" smtClean="0">
                <a:solidFill>
                  <a:schemeClr val="tx1"/>
                </a:solidFill>
              </a:rPr>
              <a:t>法律体系</a:t>
            </a:r>
            <a:endParaRPr lang="en-US" sz="3200" b="0" kern="0" dirty="0">
              <a:solidFill>
                <a:schemeClr val="tx1"/>
              </a:solidFill>
            </a:endParaRPr>
          </a:p>
        </p:txBody>
      </p:sp>
      <p:sp>
        <p:nvSpPr>
          <p:cNvPr id="8" name="Content Placeholder 2"/>
          <p:cNvSpPr txBox="1">
            <a:spLocks/>
          </p:cNvSpPr>
          <p:nvPr/>
        </p:nvSpPr>
        <p:spPr bwMode="auto">
          <a:xfrm>
            <a:off x="4800600" y="1524000"/>
            <a:ext cx="35814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美国可能有全世界最复杂最昂贵的法律环境</a:t>
            </a: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800" b="0" i="0" u="none" strike="noStrike" kern="0" cap="none" spc="0" normalizeH="0" baseline="0" noProof="0" dirty="0" smtClean="0">
                <a:ln>
                  <a:noFill/>
                </a:ln>
                <a:solidFill>
                  <a:schemeClr val="tx1"/>
                </a:solidFill>
                <a:effectLst/>
                <a:uLnTx/>
                <a:uFillTx/>
                <a:latin typeface="+mn-lt"/>
              </a:rPr>
              <a:t>刑事检控（政府）</a:t>
            </a:r>
            <a:endParaRPr kumimoji="0" lang="en-US" altLang="zh-CN" sz="18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800" b="0" i="0" u="none" strike="noStrike" kern="0" cap="none" spc="0" normalizeH="0" baseline="0" noProof="0" dirty="0" smtClean="0">
                <a:ln>
                  <a:noFill/>
                </a:ln>
                <a:solidFill>
                  <a:schemeClr val="tx1"/>
                </a:solidFill>
                <a:effectLst/>
                <a:uLnTx/>
                <a:uFillTx/>
                <a:latin typeface="+mn-lt"/>
              </a:rPr>
              <a:t>行政诉讼（政府）</a:t>
            </a:r>
            <a:endParaRPr kumimoji="0" lang="en-US" altLang="zh-CN" sz="18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800" b="0" i="0" u="none" strike="noStrike" kern="0" cap="none" spc="0" normalizeH="0" baseline="0" noProof="0" dirty="0" smtClean="0">
                <a:ln>
                  <a:noFill/>
                </a:ln>
                <a:solidFill>
                  <a:schemeClr val="tx1"/>
                </a:solidFill>
                <a:effectLst/>
                <a:uLnTx/>
                <a:uFillTx/>
                <a:latin typeface="+mn-lt"/>
              </a:rPr>
              <a:t>民事诉讼（政府或私人）</a:t>
            </a:r>
            <a:endParaRPr kumimoji="0" lang="en-US" altLang="zh-CN" sz="18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800" b="0" i="0" u="none" strike="noStrike" kern="0" cap="none" spc="0" normalizeH="0" baseline="0" noProof="0" dirty="0" smtClean="0">
                <a:ln>
                  <a:noFill/>
                </a:ln>
                <a:solidFill>
                  <a:schemeClr val="tx1"/>
                </a:solidFill>
                <a:effectLst/>
                <a:uLnTx/>
                <a:uFillTx/>
                <a:latin typeface="+mn-lt"/>
              </a:rPr>
              <a:t>应诉费用，声誉受损</a:t>
            </a:r>
            <a:endParaRPr kumimoji="0" lang="en-US" altLang="zh-CN" sz="18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800" b="0" i="0" u="none" strike="noStrike" kern="0" cap="none" spc="0" normalizeH="0" baseline="0" noProof="0" dirty="0" smtClean="0">
                <a:ln>
                  <a:noFill/>
                </a:ln>
                <a:solidFill>
                  <a:schemeClr val="tx1"/>
                </a:solidFill>
                <a:effectLst/>
                <a:uLnTx/>
                <a:uFillTx/>
                <a:latin typeface="+mn-lt"/>
              </a:rPr>
              <a:t>严重扰乱正常的工作和业务关系</a:t>
            </a:r>
            <a:endParaRPr kumimoji="0" lang="en-US" altLang="zh-CN" sz="18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800" b="0" i="0" u="none" strike="noStrike" kern="0" cap="none" spc="0" normalizeH="0" baseline="0" noProof="0" dirty="0" smtClean="0">
                <a:ln>
                  <a:noFill/>
                </a:ln>
                <a:solidFill>
                  <a:schemeClr val="tx1"/>
                </a:solidFill>
                <a:effectLst/>
                <a:uLnTx/>
                <a:uFillTx/>
                <a:latin typeface="+mn-lt"/>
              </a:rPr>
              <a:t>可能对美国移民和归化造成影响</a:t>
            </a:r>
            <a:endParaRPr kumimoji="0" lang="en-US" sz="1800" b="0" i="0" u="none" strike="noStrike" kern="0" cap="none" spc="0" normalizeH="0" baseline="0" noProof="0" dirty="0" smtClean="0">
              <a:ln>
                <a:noFill/>
              </a:ln>
              <a:solidFill>
                <a:schemeClr val="tx1"/>
              </a:solidFill>
              <a:effectLst/>
              <a:uLnTx/>
              <a:uFillTx/>
              <a:latin typeface="+mn-lt"/>
            </a:endParaRPr>
          </a:p>
        </p:txBody>
      </p:sp>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76400"/>
            <a:ext cx="3733800" cy="4267200"/>
          </a:xfrm>
        </p:spPr>
        <p:txBody>
          <a:bodyPr>
            <a:noAutofit/>
          </a:bodyPr>
          <a:lstStyle/>
          <a:p>
            <a:pPr>
              <a:spcBef>
                <a:spcPts val="300"/>
              </a:spcBef>
              <a:spcAft>
                <a:spcPts val="300"/>
              </a:spcAft>
              <a:buClrTx/>
            </a:pPr>
            <a:r>
              <a:rPr lang="en-US" dirty="0" smtClean="0"/>
              <a:t>U.S. Government’s civil and criminal enforcement tools: </a:t>
            </a:r>
          </a:p>
          <a:p>
            <a:pPr lvl="1">
              <a:spcBef>
                <a:spcPts val="300"/>
              </a:spcBef>
              <a:spcAft>
                <a:spcPts val="300"/>
              </a:spcAft>
              <a:buClrTx/>
            </a:pPr>
            <a:r>
              <a:rPr lang="en-US" altLang="zh-CN" sz="2200" dirty="0" smtClean="0"/>
              <a:t>Government espionage laws</a:t>
            </a:r>
          </a:p>
          <a:p>
            <a:pPr lvl="1">
              <a:spcBef>
                <a:spcPts val="300"/>
              </a:spcBef>
              <a:spcAft>
                <a:spcPts val="300"/>
              </a:spcAft>
              <a:buClrTx/>
            </a:pPr>
            <a:r>
              <a:rPr lang="en-US" sz="2200" dirty="0" smtClean="0"/>
              <a:t>Economic espionage laws</a:t>
            </a:r>
          </a:p>
          <a:p>
            <a:pPr lvl="1">
              <a:spcBef>
                <a:spcPts val="300"/>
              </a:spcBef>
              <a:spcAft>
                <a:spcPts val="300"/>
              </a:spcAft>
              <a:buClrTx/>
            </a:pPr>
            <a:r>
              <a:rPr lang="en-US" sz="2200" dirty="0" smtClean="0"/>
              <a:t>Export control laws</a:t>
            </a:r>
          </a:p>
          <a:p>
            <a:pPr lvl="1">
              <a:spcBef>
                <a:spcPts val="300"/>
              </a:spcBef>
              <a:spcAft>
                <a:spcPts val="300"/>
              </a:spcAft>
              <a:buClrTx/>
            </a:pPr>
            <a:r>
              <a:rPr lang="en-US" sz="2200" dirty="0" smtClean="0"/>
              <a:t>Computer crime laws</a:t>
            </a:r>
          </a:p>
          <a:p>
            <a:pPr marL="457200" lvl="1" indent="0">
              <a:spcBef>
                <a:spcPts val="300"/>
              </a:spcBef>
              <a:spcAft>
                <a:spcPts val="300"/>
              </a:spcAft>
              <a:buClrTx/>
              <a:buNone/>
            </a:pPr>
            <a:endParaRPr lang="en-US" sz="2200" dirty="0" smtClean="0"/>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bwMode="auto">
          <a:xfrm>
            <a:off x="762000" y="286512"/>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200" b="0" kern="0" dirty="0" smtClean="0">
                <a:solidFill>
                  <a:schemeClr val="tx1"/>
                </a:solidFill>
              </a:rPr>
              <a:t>A </a:t>
            </a:r>
            <a:r>
              <a:rPr lang="en-US" sz="3000" b="0" kern="0" dirty="0" smtClean="0">
                <a:solidFill>
                  <a:schemeClr val="tx1"/>
                </a:solidFill>
              </a:rPr>
              <a:t>Complex Legal System</a:t>
            </a:r>
          </a:p>
          <a:p>
            <a:pPr algn="ctr">
              <a:spcBef>
                <a:spcPts val="600"/>
              </a:spcBef>
            </a:pPr>
            <a:r>
              <a:rPr lang="zh-CN" altLang="en-US" sz="3000" b="0" kern="0" dirty="0">
                <a:solidFill>
                  <a:schemeClr val="tx1"/>
                </a:solidFill>
              </a:rPr>
              <a:t>复</a:t>
            </a:r>
            <a:r>
              <a:rPr lang="zh-CN" altLang="en-US" sz="3000" b="0" kern="0" dirty="0" smtClean="0">
                <a:solidFill>
                  <a:schemeClr val="tx1"/>
                </a:solidFill>
              </a:rPr>
              <a:t>杂的</a:t>
            </a:r>
            <a:r>
              <a:rPr lang="zh-CN" altLang="en-US" sz="3200" b="0" kern="0" dirty="0" smtClean="0">
                <a:solidFill>
                  <a:schemeClr val="tx1"/>
                </a:solidFill>
              </a:rPr>
              <a:t>法律体系</a:t>
            </a:r>
            <a:endParaRPr lang="en-US" sz="3200" b="0" kern="0" dirty="0">
              <a:solidFill>
                <a:schemeClr val="tx1"/>
              </a:solidFill>
            </a:endParaRPr>
          </a:p>
        </p:txBody>
      </p:sp>
      <p:sp>
        <p:nvSpPr>
          <p:cNvPr id="7" name="Content Placeholder 2"/>
          <p:cNvSpPr txBox="1">
            <a:spLocks/>
          </p:cNvSpPr>
          <p:nvPr/>
        </p:nvSpPr>
        <p:spPr bwMode="auto">
          <a:xfrm>
            <a:off x="4724400" y="1676400"/>
            <a:ext cx="37338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2200" b="0" i="0" u="none" strike="noStrike" kern="0" cap="none" spc="0" normalizeH="0" baseline="0" noProof="0" dirty="0" smtClean="0">
                <a:ln>
                  <a:noFill/>
                </a:ln>
                <a:solidFill>
                  <a:schemeClr val="tx1"/>
                </a:solidFill>
                <a:effectLst/>
                <a:uLnTx/>
                <a:uFillTx/>
                <a:latin typeface="+mn-lt"/>
                <a:ea typeface="+mn-ea"/>
                <a:cs typeface="+mn-cs"/>
              </a:rPr>
              <a:t>美国政府的民事和刑事执法工具：</a:t>
            </a:r>
            <a:endParaRPr kumimoji="0" lang="en-US" altLang="zh-CN" sz="22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2200" b="0" i="0" u="none" strike="noStrike" kern="0" cap="none" spc="0" normalizeH="0" baseline="0" noProof="0" dirty="0" smtClean="0">
                <a:ln>
                  <a:noFill/>
                </a:ln>
                <a:solidFill>
                  <a:schemeClr val="tx1"/>
                </a:solidFill>
                <a:effectLst/>
                <a:uLnTx/>
                <a:uFillTx/>
                <a:latin typeface="+mn-lt"/>
              </a:rPr>
              <a:t>政府间谍法</a:t>
            </a:r>
            <a:endParaRPr kumimoji="0" lang="en-US" altLang="zh-CN" sz="22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2200" b="0" i="0" u="none" strike="noStrike" kern="0" cap="none" spc="0" normalizeH="0" baseline="0" noProof="0" dirty="0" smtClean="0">
                <a:ln>
                  <a:noFill/>
                </a:ln>
                <a:solidFill>
                  <a:schemeClr val="tx1"/>
                </a:solidFill>
                <a:effectLst/>
                <a:uLnTx/>
                <a:uFillTx/>
                <a:latin typeface="+mn-lt"/>
              </a:rPr>
              <a:t>经济间谍法</a:t>
            </a:r>
            <a:endParaRPr kumimoji="0" lang="en-US" altLang="zh-CN" sz="22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2200" b="0" i="0" u="none" strike="noStrike" kern="0" cap="none" spc="0" normalizeH="0" baseline="0" noProof="0" dirty="0" smtClean="0">
                <a:ln>
                  <a:noFill/>
                </a:ln>
                <a:solidFill>
                  <a:schemeClr val="tx1"/>
                </a:solidFill>
                <a:effectLst/>
                <a:uLnTx/>
                <a:uFillTx/>
                <a:latin typeface="+mn-lt"/>
              </a:rPr>
              <a:t>出口管制法</a:t>
            </a:r>
            <a:endParaRPr kumimoji="0" lang="en-US" altLang="zh-CN" sz="22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2200" b="0" i="0" u="none" strike="noStrike" kern="0" cap="none" spc="0" normalizeH="0" baseline="0" noProof="0" dirty="0" smtClean="0">
                <a:ln>
                  <a:noFill/>
                </a:ln>
                <a:solidFill>
                  <a:schemeClr val="tx1"/>
                </a:solidFill>
                <a:effectLst/>
                <a:uLnTx/>
                <a:uFillTx/>
                <a:latin typeface="+mn-lt"/>
              </a:rPr>
              <a:t>计算机犯罪法</a:t>
            </a:r>
            <a:endParaRPr kumimoji="0" lang="en-US" altLang="zh-CN" sz="22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endParaRPr kumimoji="0" lang="en-US" sz="2200" b="0" i="0" u="none" strike="noStrike" kern="0" cap="none" spc="0" normalizeH="0" baseline="0" noProof="0" dirty="0">
              <a:ln>
                <a:noFill/>
              </a:ln>
              <a:solidFill>
                <a:schemeClr val="tx1"/>
              </a:solidFill>
              <a:effectLst/>
              <a:uLnTx/>
              <a:uFillTx/>
              <a:latin typeface="+mn-lt"/>
            </a:endParaRPr>
          </a:p>
        </p:txBody>
      </p:sp>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620000" cy="1219200"/>
          </a:xfrm>
        </p:spPr>
        <p:txBody>
          <a:bodyPr anchor="t"/>
          <a:lstStyle/>
          <a:p>
            <a:pPr algn="ctr">
              <a:spcBef>
                <a:spcPts val="600"/>
              </a:spcBef>
            </a:pPr>
            <a:r>
              <a:rPr lang="en-US" sz="2800" b="0" dirty="0" smtClean="0">
                <a:solidFill>
                  <a:schemeClr val="tx1"/>
                </a:solidFill>
              </a:rPr>
              <a:t>The </a:t>
            </a:r>
            <a:r>
              <a:rPr lang="en-US" sz="3000" b="0" dirty="0" smtClean="0">
                <a:solidFill>
                  <a:schemeClr val="tx1"/>
                </a:solidFill>
              </a:rPr>
              <a:t>Chinese in America</a:t>
            </a:r>
            <a:r>
              <a:rPr lang="en-US" altLang="zh-CN" sz="3000" b="0" dirty="0" smtClean="0">
                <a:solidFill>
                  <a:schemeClr val="tx1"/>
                </a:solidFill>
              </a:rPr>
              <a:t/>
            </a:r>
            <a:br>
              <a:rPr lang="en-US" altLang="zh-CN" sz="3000" b="0" dirty="0" smtClean="0">
                <a:solidFill>
                  <a:schemeClr val="tx1"/>
                </a:solidFill>
              </a:rPr>
            </a:br>
            <a:r>
              <a:rPr lang="zh-CN" altLang="en-US" sz="3000" b="0" dirty="0" smtClean="0">
                <a:solidFill>
                  <a:schemeClr val="tx1"/>
                </a:solidFill>
              </a:rPr>
              <a:t>华人在美</a:t>
            </a:r>
            <a:r>
              <a:rPr lang="zh-CN" altLang="en-US" sz="2800" b="0" dirty="0" smtClean="0">
                <a:solidFill>
                  <a:schemeClr val="tx1"/>
                </a:solidFill>
              </a:rPr>
              <a:t>国</a:t>
            </a:r>
            <a:endParaRPr lang="en-US" sz="2800" b="0" dirty="0">
              <a:solidFill>
                <a:schemeClr val="tx1"/>
              </a:solidFill>
            </a:endParaRPr>
          </a:p>
        </p:txBody>
      </p:sp>
      <p:sp>
        <p:nvSpPr>
          <p:cNvPr id="3" name="Content Placeholder 2"/>
          <p:cNvSpPr>
            <a:spLocks noGrp="1"/>
          </p:cNvSpPr>
          <p:nvPr>
            <p:ph idx="1"/>
          </p:nvPr>
        </p:nvSpPr>
        <p:spPr>
          <a:xfrm>
            <a:off x="609600" y="1524000"/>
            <a:ext cx="4038600" cy="4267200"/>
          </a:xfrm>
        </p:spPr>
        <p:txBody>
          <a:bodyPr/>
          <a:lstStyle/>
          <a:p>
            <a:pPr>
              <a:spcBef>
                <a:spcPts val="300"/>
              </a:spcBef>
              <a:spcAft>
                <a:spcPts val="300"/>
              </a:spcAft>
              <a:buClrTx/>
            </a:pPr>
            <a:r>
              <a:rPr lang="en-US" sz="1600" dirty="0" smtClean="0"/>
              <a:t>Despite major economic contributions to America over 160 years, Chinese in America have often faced racism, misunderstanding, bias – even death</a:t>
            </a:r>
          </a:p>
          <a:p>
            <a:pPr>
              <a:spcBef>
                <a:spcPts val="300"/>
              </a:spcBef>
              <a:spcAft>
                <a:spcPts val="300"/>
              </a:spcAft>
              <a:buClrTx/>
            </a:pPr>
            <a:r>
              <a:rPr lang="en-US" sz="1600" dirty="0" smtClean="0"/>
              <a:t>In context of current U.S.-China tensions and competition, Chinese Americans today face unique scrutiny, suspicions </a:t>
            </a:r>
          </a:p>
          <a:p>
            <a:pPr>
              <a:spcBef>
                <a:spcPts val="300"/>
              </a:spcBef>
              <a:spcAft>
                <a:spcPts val="300"/>
              </a:spcAft>
              <a:buClrTx/>
            </a:pPr>
            <a:r>
              <a:rPr lang="en-US" sz="1600" dirty="0" smtClean="0"/>
              <a:t>In recent years, a spate of criminal prosecutions have been brought against Chinese Americans focused on trade secrets fact and unlawful acknowledging transfers to China</a:t>
            </a:r>
          </a:p>
          <a:p>
            <a:pPr>
              <a:spcBef>
                <a:spcPts val="300"/>
              </a:spcBef>
              <a:spcAft>
                <a:spcPts val="300"/>
              </a:spcAft>
              <a:buClrTx/>
            </a:pPr>
            <a:r>
              <a:rPr lang="en-US" sz="1600" dirty="0" smtClean="0"/>
              <a:t>These cases have raised serious questions about racial profiling and due process and damage the image of Chinese Americans and their loyalty to the United States of America</a:t>
            </a:r>
            <a:endParaRPr lang="en-US" altLang="zh-CN" sz="1600" dirty="0" smtClean="0"/>
          </a:p>
        </p:txBody>
      </p:sp>
      <p:pic>
        <p:nvPicPr>
          <p:cNvPr id="9"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1257"/>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2"/>
          <p:cNvSpPr txBox="1">
            <a:spLocks/>
          </p:cNvSpPr>
          <p:nvPr/>
        </p:nvSpPr>
        <p:spPr bwMode="auto">
          <a:xfrm>
            <a:off x="4876800" y="1524000"/>
            <a:ext cx="35052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尽管在过去</a:t>
            </a:r>
            <a:r>
              <a:rPr kumimoji="0" lang="en-US" altLang="zh-CN" sz="1600" b="0" i="0" u="none" strike="noStrike" kern="0" cap="none" spc="0" normalizeH="0" baseline="0" noProof="0" dirty="0" smtClean="0">
                <a:ln>
                  <a:noFill/>
                </a:ln>
                <a:solidFill>
                  <a:schemeClr val="tx1"/>
                </a:solidFill>
                <a:effectLst/>
                <a:uLnTx/>
                <a:uFillTx/>
                <a:latin typeface="+mn-lt"/>
                <a:ea typeface="+mn-ea"/>
                <a:cs typeface="+mn-cs"/>
              </a:rPr>
              <a:t>160</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多年中为美国做出了重大的经济贡献，华人在美国依然经常面对种族主义、误解、偏见 </a:t>
            </a:r>
            <a:r>
              <a:rPr kumimoji="0" lang="en-US" altLang="zh-CN" sz="1600" b="0" i="0" u="none" strike="noStrike" kern="0" cap="none" spc="0" normalizeH="0" baseline="0" noProof="0" dirty="0" smtClean="0">
                <a:ln>
                  <a:noFill/>
                </a:ln>
                <a:solidFill>
                  <a:schemeClr val="tx1"/>
                </a:solidFill>
                <a:effectLst/>
                <a:uLnTx/>
                <a:uFillTx/>
                <a:latin typeface="+mn-lt"/>
                <a:ea typeface="+mn-ea"/>
                <a:cs typeface="+mn-cs"/>
              </a:rPr>
              <a:t>—— </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甚至死亡。</a:t>
            </a:r>
            <a:endParaRPr kumimoji="0" lang="en-US" altLang="zh-CN" sz="16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在</a:t>
            </a:r>
            <a:r>
              <a:rPr lang="zh-CN" altLang="en-US" sz="1600" kern="0" dirty="0">
                <a:latin typeface="+mn-lt"/>
              </a:rPr>
              <a:t>当前</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中美之间的紧张和竞争的背景下，今天的美籍华人面临着特别的审查和怀疑。</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近年来，接二连三出现了针对美籍华人的刑事诉讼，集中在商业机密信息和向中国非法转让知识。</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这些案件引发了有关种族定性和程序正义的严重</a:t>
            </a:r>
            <a:r>
              <a:rPr lang="zh-CN" altLang="en-US" sz="1600" kern="0" dirty="0">
                <a:latin typeface="+mn-lt"/>
              </a:rPr>
              <a:t>疑问</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，损害了美籍华人的形象和他们对于美国的忠诚。</a:t>
            </a: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457200" y="1524000"/>
            <a:ext cx="4114800" cy="5257800"/>
          </a:xfrm>
        </p:spPr>
        <p:txBody>
          <a:bodyPr/>
          <a:lstStyle/>
          <a:p>
            <a:pPr>
              <a:spcBef>
                <a:spcPts val="300"/>
              </a:spcBef>
              <a:spcAft>
                <a:spcPts val="300"/>
              </a:spcAft>
              <a:buClrTx/>
            </a:pPr>
            <a:r>
              <a:rPr lang="en-US" sz="1600" dirty="0" smtClean="0"/>
              <a:t>Several different, somewhat overlapping statutes that date back to Espionage Act of 1917 and have been amended multiple times in past century</a:t>
            </a:r>
          </a:p>
          <a:p>
            <a:pPr>
              <a:spcBef>
                <a:spcPts val="300"/>
              </a:spcBef>
              <a:spcAft>
                <a:spcPts val="300"/>
              </a:spcAft>
              <a:buClrTx/>
            </a:pPr>
            <a:r>
              <a:rPr lang="en-US" sz="1600" u="sng" dirty="0" smtClean="0"/>
              <a:t>18 USC § 793</a:t>
            </a:r>
            <a:r>
              <a:rPr lang="en-US" sz="1600" dirty="0" smtClean="0"/>
              <a:t>:  gathering, transmitting or losing defense information “to be used to the injury of the United States, or to the advantage of any foreign nation”</a:t>
            </a:r>
          </a:p>
          <a:p>
            <a:pPr>
              <a:spcBef>
                <a:spcPts val="300"/>
              </a:spcBef>
              <a:spcAft>
                <a:spcPts val="300"/>
              </a:spcAft>
              <a:buClrTx/>
            </a:pPr>
            <a:r>
              <a:rPr lang="en-US" sz="1600" u="sng" dirty="0" smtClean="0"/>
              <a:t>18 USC § 794</a:t>
            </a:r>
            <a:r>
              <a:rPr lang="en-US" sz="1600" dirty="0" smtClean="0"/>
              <a:t>:  gathering or delivering defense information “to be used to the injury of the United States, or to the advantage of any foreign nation”</a:t>
            </a:r>
          </a:p>
          <a:p>
            <a:pPr>
              <a:spcBef>
                <a:spcPts val="300"/>
              </a:spcBef>
              <a:spcAft>
                <a:spcPts val="300"/>
              </a:spcAft>
              <a:buClrTx/>
            </a:pPr>
            <a:r>
              <a:rPr lang="en-US" sz="1600" u="sng" dirty="0" smtClean="0"/>
              <a:t>18 USC § 798</a:t>
            </a:r>
            <a:r>
              <a:rPr lang="en-US" sz="1600" dirty="0" smtClean="0"/>
              <a:t>:  disclosure of classified cryptography information “prejudicial to the safety or interest of the United States or for benefit of any foreign government to the detriment of the United States”</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286512"/>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200" b="0" kern="0" dirty="0" smtClean="0">
                <a:solidFill>
                  <a:schemeClr val="tx1"/>
                </a:solidFill>
              </a:rPr>
              <a:t>Government </a:t>
            </a:r>
            <a:r>
              <a:rPr lang="en-US" sz="3000" b="0" kern="0" dirty="0" smtClean="0">
                <a:solidFill>
                  <a:schemeClr val="tx1"/>
                </a:solidFill>
              </a:rPr>
              <a:t>Espionage Laws</a:t>
            </a:r>
          </a:p>
          <a:p>
            <a:pPr algn="ctr">
              <a:spcBef>
                <a:spcPts val="600"/>
              </a:spcBef>
            </a:pPr>
            <a:r>
              <a:rPr lang="zh-CN" altLang="en-US" sz="3000" b="0" kern="0" dirty="0">
                <a:solidFill>
                  <a:schemeClr val="tx1"/>
                </a:solidFill>
              </a:rPr>
              <a:t>政</a:t>
            </a:r>
            <a:r>
              <a:rPr lang="zh-CN" altLang="en-US" sz="3000" b="0" kern="0" dirty="0" smtClean="0">
                <a:solidFill>
                  <a:schemeClr val="tx1"/>
                </a:solidFill>
              </a:rPr>
              <a:t>府间</a:t>
            </a:r>
            <a:r>
              <a:rPr lang="zh-CN" altLang="en-US" sz="3200" b="0" kern="0" dirty="0" smtClean="0">
                <a:solidFill>
                  <a:schemeClr val="tx1"/>
                </a:solidFill>
              </a:rPr>
              <a:t>谍法</a:t>
            </a:r>
            <a:endParaRPr lang="en-US" sz="3200" b="0" kern="0" dirty="0">
              <a:solidFill>
                <a:schemeClr val="tx1"/>
              </a:solidFill>
            </a:endParaRPr>
          </a:p>
        </p:txBody>
      </p:sp>
      <p:sp>
        <p:nvSpPr>
          <p:cNvPr id="5" name="Content Placeholder 2"/>
          <p:cNvSpPr txBox="1">
            <a:spLocks/>
          </p:cNvSpPr>
          <p:nvPr/>
        </p:nvSpPr>
        <p:spPr bwMode="auto">
          <a:xfrm>
            <a:off x="4724400" y="1524000"/>
            <a:ext cx="36576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28600" lvl="0" indent="-228600">
              <a:spcBef>
                <a:spcPts val="300"/>
              </a:spcBef>
              <a:spcAft>
                <a:spcPts val="300"/>
              </a:spcAft>
              <a:buFontTx/>
              <a:buChar char="•"/>
              <a:defRPr/>
            </a:pPr>
            <a:r>
              <a:rPr lang="zh-CN" altLang="en-US" sz="1800" kern="0" dirty="0">
                <a:latin typeface="+mn-lt"/>
              </a:rPr>
              <a:t>数</a:t>
            </a:r>
            <a:r>
              <a:rPr lang="zh-CN" altLang="en-US" sz="1800" kern="0" dirty="0" smtClean="0">
                <a:latin typeface="+mn-lt"/>
              </a:rPr>
              <a:t>个</a:t>
            </a:r>
            <a:r>
              <a:rPr lang="zh-CN" altLang="en-US" sz="1800" kern="0" dirty="0"/>
              <a:t>不同但</a:t>
            </a:r>
            <a:r>
              <a:rPr lang="zh-CN" altLang="en-US" sz="1800" kern="0" dirty="0" smtClean="0"/>
              <a:t>又重</a:t>
            </a:r>
            <a:r>
              <a:rPr lang="zh-CN" altLang="en-US" sz="1800" kern="0" dirty="0"/>
              <a:t>叠的法条</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可以追溯到</a:t>
            </a:r>
            <a:r>
              <a:rPr kumimoji="0" lang="en-US" altLang="zh-CN" sz="1800" b="0" i="0" u="none" strike="noStrike" kern="0" cap="none" spc="0" normalizeH="0" baseline="0" noProof="0" dirty="0" smtClean="0">
                <a:ln>
                  <a:noFill/>
                </a:ln>
                <a:solidFill>
                  <a:schemeClr val="tx1"/>
                </a:solidFill>
                <a:effectLst/>
                <a:uLnTx/>
                <a:uFillTx/>
                <a:latin typeface="+mn-lt"/>
                <a:ea typeface="+mn-ea"/>
                <a:cs typeface="+mn-cs"/>
              </a:rPr>
              <a:t>1917</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年间谍法案的，并在过去一个世纪中多次修订</a:t>
            </a:r>
            <a:endParaRPr kumimoji="0" lang="en-US" altLang="zh-CN" sz="18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en-US" sz="1800" b="0" i="0" u="sng" strike="noStrike" kern="0" cap="none" spc="0" normalizeH="0" baseline="0" noProof="0" dirty="0" smtClean="0">
                <a:ln>
                  <a:noFill/>
                </a:ln>
                <a:solidFill>
                  <a:schemeClr val="tx1"/>
                </a:solidFill>
                <a:effectLst/>
                <a:uLnTx/>
                <a:uFillTx/>
                <a:latin typeface="+mn-lt"/>
                <a:ea typeface="+mn-ea"/>
                <a:cs typeface="+mn-cs"/>
              </a:rPr>
              <a:t>18 USC § 793</a:t>
            </a:r>
            <a:r>
              <a:rPr kumimoji="0" lang="en-US" sz="1800" b="0" i="0" u="none" strike="noStrike" kern="0" cap="none" spc="0" normalizeH="0" baseline="0" noProof="0" dirty="0" smtClean="0">
                <a:ln>
                  <a:noFill/>
                </a:ln>
                <a:solidFill>
                  <a:schemeClr val="tx1"/>
                </a:solidFill>
                <a:effectLst/>
                <a:uLnTx/>
                <a:uFillTx/>
                <a:latin typeface="+mn-lt"/>
                <a:ea typeface="+mn-ea"/>
                <a:cs typeface="+mn-cs"/>
              </a:rPr>
              <a:t>: </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收集、传输或丢失</a:t>
            </a:r>
            <a:r>
              <a:rPr lang="zh-CN" altLang="en-US" sz="1800" kern="0" dirty="0">
                <a:latin typeface="+mn-lt"/>
              </a:rPr>
              <a:t>国防</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信息“用以伤害美国或给予任何外国以优势”</a:t>
            </a: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en-US" sz="1800" b="0" i="0" u="sng" strike="noStrike" kern="0" cap="none" spc="0" normalizeH="0" baseline="0" noProof="0" dirty="0" smtClean="0">
                <a:ln>
                  <a:noFill/>
                </a:ln>
                <a:solidFill>
                  <a:schemeClr val="tx1"/>
                </a:solidFill>
                <a:effectLst/>
                <a:uLnTx/>
                <a:uFillTx/>
                <a:latin typeface="+mn-lt"/>
                <a:ea typeface="+mn-ea"/>
                <a:cs typeface="+mn-cs"/>
              </a:rPr>
              <a:t>18 USC § 794</a:t>
            </a:r>
            <a:r>
              <a:rPr kumimoji="0" lang="en-US" sz="1800" b="0" i="0" u="none" strike="noStrike" kern="0" cap="none" spc="0" normalizeH="0" baseline="0" noProof="0" dirty="0" smtClean="0">
                <a:ln>
                  <a:noFill/>
                </a:ln>
                <a:solidFill>
                  <a:schemeClr val="tx1"/>
                </a:solidFill>
                <a:effectLst/>
                <a:uLnTx/>
                <a:uFillTx/>
                <a:latin typeface="+mn-lt"/>
                <a:ea typeface="+mn-ea"/>
                <a:cs typeface="+mn-cs"/>
              </a:rPr>
              <a:t>: </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收集或递送</a:t>
            </a:r>
            <a:r>
              <a:rPr lang="zh-CN" altLang="en-US" sz="1800" kern="0" dirty="0">
                <a:latin typeface="+mn-lt"/>
              </a:rPr>
              <a:t>国防</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信息“用以伤害美国或给予任何外国以优势”</a:t>
            </a: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en-US" sz="1800" b="0" i="0" u="sng" strike="noStrike" kern="0" cap="none" spc="0" normalizeH="0" baseline="0" noProof="0" dirty="0" smtClean="0">
                <a:ln>
                  <a:noFill/>
                </a:ln>
                <a:solidFill>
                  <a:schemeClr val="tx1"/>
                </a:solidFill>
                <a:effectLst/>
                <a:uLnTx/>
                <a:uFillTx/>
                <a:latin typeface="+mn-lt"/>
                <a:ea typeface="+mn-ea"/>
                <a:cs typeface="+mn-cs"/>
              </a:rPr>
              <a:t>18 USC § 798</a:t>
            </a:r>
            <a:r>
              <a:rPr kumimoji="0" lang="en-US" sz="1800" b="0" i="0" u="none" strike="noStrike" kern="0" cap="none" spc="0" normalizeH="0" baseline="0" noProof="0" dirty="0" smtClean="0">
                <a:ln>
                  <a:noFill/>
                </a:ln>
                <a:solidFill>
                  <a:schemeClr val="tx1"/>
                </a:solidFill>
                <a:effectLst/>
                <a:uLnTx/>
                <a:uFillTx/>
                <a:latin typeface="+mn-lt"/>
                <a:ea typeface="+mn-ea"/>
                <a:cs typeface="+mn-cs"/>
              </a:rPr>
              <a:t>: </a:t>
            </a:r>
            <a:r>
              <a:rPr kumimoji="0" lang="zh-CN" altLang="en-US" sz="1800" b="0" i="0" u="none" strike="noStrike" kern="0" cap="none" spc="0" normalizeH="0" baseline="0" noProof="0" dirty="0" smtClean="0">
                <a:ln>
                  <a:noFill/>
                </a:ln>
                <a:solidFill>
                  <a:schemeClr val="tx1"/>
                </a:solidFill>
                <a:effectLst/>
                <a:uLnTx/>
                <a:uFillTx/>
                <a:latin typeface="+mn-lt"/>
                <a:ea typeface="+mn-ea"/>
                <a:cs typeface="+mn-cs"/>
              </a:rPr>
              <a:t>披露机密信息“有损于美国安全与利益或使任何外国受益以损害美国”</a:t>
            </a: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1" name="Rectangle 3"/>
          <p:cNvSpPr>
            <a:spLocks noGrp="1" noChangeArrowheads="1"/>
          </p:cNvSpPr>
          <p:nvPr>
            <p:ph idx="1"/>
          </p:nvPr>
        </p:nvSpPr>
        <p:spPr>
          <a:xfrm>
            <a:off x="457200" y="1447800"/>
            <a:ext cx="4267200" cy="5334000"/>
          </a:xfrm>
        </p:spPr>
        <p:txBody>
          <a:bodyPr>
            <a:noAutofit/>
          </a:bodyPr>
          <a:lstStyle/>
          <a:p>
            <a:pPr>
              <a:spcBef>
                <a:spcPts val="300"/>
              </a:spcBef>
              <a:spcAft>
                <a:spcPts val="300"/>
              </a:spcAft>
              <a:buClrTx/>
            </a:pPr>
            <a:r>
              <a:rPr lang="en-US" sz="1400" dirty="0" smtClean="0"/>
              <a:t>Since 1996, federal crimes to steal trade secrets:</a:t>
            </a:r>
          </a:p>
          <a:p>
            <a:pPr lvl="1">
              <a:spcBef>
                <a:spcPts val="300"/>
              </a:spcBef>
              <a:spcAft>
                <a:spcPts val="300"/>
              </a:spcAft>
              <a:buClrTx/>
            </a:pPr>
            <a:r>
              <a:rPr lang="en-US" sz="1400" u="sng" dirty="0" smtClean="0"/>
              <a:t>18 USC § 1831</a:t>
            </a:r>
            <a:r>
              <a:rPr lang="en-US" sz="1400" dirty="0" smtClean="0"/>
              <a:t>:  Economic espionage for benefit of a foreign government; or</a:t>
            </a:r>
          </a:p>
          <a:p>
            <a:pPr lvl="1">
              <a:spcBef>
                <a:spcPts val="300"/>
              </a:spcBef>
              <a:spcAft>
                <a:spcPts val="300"/>
              </a:spcAft>
              <a:buClrTx/>
            </a:pPr>
            <a:r>
              <a:rPr lang="en-US" sz="1400" u="sng" dirty="0" smtClean="0"/>
              <a:t>18 U.S.C. § 1832</a:t>
            </a:r>
            <a:r>
              <a:rPr lang="en-US" sz="1400" dirty="0" smtClean="0"/>
              <a:t>:  Economic espionage for benefit of anyone other than its lawful owner </a:t>
            </a:r>
          </a:p>
          <a:p>
            <a:pPr>
              <a:spcBef>
                <a:spcPts val="300"/>
              </a:spcBef>
              <a:spcAft>
                <a:spcPts val="300"/>
              </a:spcAft>
              <a:buClrTx/>
            </a:pPr>
            <a:r>
              <a:rPr lang="en-US" sz="1400" dirty="0" smtClean="0"/>
              <a:t>Reflects recognition of corporate value in intellectual assets and focus on international IP enforcement</a:t>
            </a:r>
          </a:p>
          <a:p>
            <a:pPr>
              <a:spcBef>
                <a:spcPts val="300"/>
              </a:spcBef>
              <a:spcAft>
                <a:spcPts val="300"/>
              </a:spcAft>
              <a:buClrTx/>
            </a:pPr>
            <a:r>
              <a:rPr lang="en-US" sz="1400" dirty="0" smtClean="0"/>
              <a:t>New law added public (criminal) protection to private (civil) right in intellectual property (IP), trade secrets</a:t>
            </a:r>
          </a:p>
          <a:p>
            <a:pPr>
              <a:spcBef>
                <a:spcPts val="300"/>
              </a:spcBef>
              <a:spcAft>
                <a:spcPts val="300"/>
              </a:spcAft>
              <a:buClrTx/>
            </a:pPr>
            <a:r>
              <a:rPr lang="en-US" sz="1400" u="sng" dirty="0" smtClean="0"/>
              <a:t>§ </a:t>
            </a:r>
            <a:r>
              <a:rPr lang="en-US" sz="1400" u="sng" dirty="0"/>
              <a:t>1831 c</a:t>
            </a:r>
            <a:r>
              <a:rPr lang="en-US" sz="1400" u="sng" dirty="0" smtClean="0"/>
              <a:t>riminal penalties</a:t>
            </a:r>
            <a:r>
              <a:rPr lang="en-US" sz="1400" dirty="0" smtClean="0"/>
              <a:t>:  up to 15 years in prison and/or $5,000,000 fine for individuals and higher of $10,000,000 or 3X value of IP for corporations</a:t>
            </a:r>
          </a:p>
          <a:p>
            <a:pPr>
              <a:spcBef>
                <a:spcPts val="300"/>
              </a:spcBef>
              <a:spcAft>
                <a:spcPts val="300"/>
              </a:spcAft>
              <a:buClrTx/>
            </a:pPr>
            <a:r>
              <a:rPr lang="en-US" sz="1400" u="sng" dirty="0" smtClean="0"/>
              <a:t>§ </a:t>
            </a:r>
            <a:r>
              <a:rPr lang="en-US" sz="1400" u="sng" dirty="0"/>
              <a:t>1832 </a:t>
            </a:r>
            <a:r>
              <a:rPr lang="en-US" sz="1400" u="sng" dirty="0" smtClean="0"/>
              <a:t>criminal penalties</a:t>
            </a:r>
            <a:r>
              <a:rPr lang="en-US" sz="1400" dirty="0" smtClean="0"/>
              <a:t>:  up to 10 years in prison and/or $250,000 fine for individuals or $5,000,000 for corporations</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286512"/>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2800" b="0" kern="0" dirty="0" smtClean="0">
                <a:solidFill>
                  <a:schemeClr val="tx1"/>
                </a:solidFill>
              </a:rPr>
              <a:t>Government Espionage Laws</a:t>
            </a:r>
          </a:p>
          <a:p>
            <a:pPr algn="ctr">
              <a:spcBef>
                <a:spcPts val="600"/>
              </a:spcBef>
            </a:pPr>
            <a:r>
              <a:rPr lang="zh-CN" altLang="en-US" sz="2800" b="0" kern="0" dirty="0">
                <a:solidFill>
                  <a:schemeClr val="tx1"/>
                </a:solidFill>
              </a:rPr>
              <a:t>政</a:t>
            </a:r>
            <a:r>
              <a:rPr lang="zh-CN" altLang="en-US" sz="2800" b="0" kern="0" dirty="0" smtClean="0">
                <a:solidFill>
                  <a:schemeClr val="tx1"/>
                </a:solidFill>
              </a:rPr>
              <a:t>府间谍法</a:t>
            </a:r>
            <a:endParaRPr lang="en-US" sz="2800" b="0" kern="0" dirty="0">
              <a:solidFill>
                <a:schemeClr val="tx1"/>
              </a:solidFill>
            </a:endParaRPr>
          </a:p>
        </p:txBody>
      </p:sp>
      <p:sp>
        <p:nvSpPr>
          <p:cNvPr id="5" name="Rectangle 3"/>
          <p:cNvSpPr txBox="1">
            <a:spLocks noChangeArrowheads="1"/>
          </p:cNvSpPr>
          <p:nvPr/>
        </p:nvSpPr>
        <p:spPr bwMode="auto">
          <a:xfrm>
            <a:off x="4876800" y="1447800"/>
            <a:ext cx="36576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自</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1996</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年来，窃取商业机密联邦罪：</a:t>
            </a:r>
            <a:endParaRPr kumimoji="0" lang="en-US" altLang="zh-CN" sz="14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en-US" sz="1400" b="0" i="0" u="sng" strike="noStrike" kern="0" cap="none" spc="0" normalizeH="0" baseline="0" noProof="0" dirty="0" smtClean="0">
                <a:ln>
                  <a:noFill/>
                </a:ln>
                <a:solidFill>
                  <a:schemeClr val="tx1"/>
                </a:solidFill>
                <a:effectLst/>
                <a:uLnTx/>
                <a:uFillTx/>
                <a:latin typeface="+mn-lt"/>
              </a:rPr>
              <a:t>18 USC § 1831</a:t>
            </a:r>
            <a:r>
              <a:rPr kumimoji="0" lang="en-US" sz="1400" b="0" i="0" u="none" strike="noStrike" kern="0" cap="none" spc="0" normalizeH="0" baseline="0" noProof="0" dirty="0" smtClean="0">
                <a:ln>
                  <a:noFill/>
                </a:ln>
                <a:solidFill>
                  <a:schemeClr val="tx1"/>
                </a:solidFill>
                <a:effectLst/>
                <a:uLnTx/>
                <a:uFillTx/>
                <a:latin typeface="+mn-lt"/>
              </a:rPr>
              <a:t>: </a:t>
            </a:r>
            <a:r>
              <a:rPr kumimoji="0" lang="zh-CN" altLang="en-US" sz="1400" b="0" i="0" u="none" strike="noStrike" kern="0" cap="none" spc="0" normalizeH="0" baseline="0" noProof="0" dirty="0" smtClean="0">
                <a:ln>
                  <a:noFill/>
                </a:ln>
                <a:solidFill>
                  <a:schemeClr val="tx1"/>
                </a:solidFill>
                <a:effectLst/>
                <a:uLnTx/>
                <a:uFillTx/>
                <a:latin typeface="+mn-lt"/>
              </a:rPr>
              <a:t>经济间谍以使外国政府受益，或者</a:t>
            </a:r>
            <a:endParaRPr kumimoji="0" lang="en-US" altLang="zh-CN"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en-US" sz="1400" b="0" i="0" u="sng" strike="noStrike" kern="0" cap="none" spc="0" normalizeH="0" baseline="0" noProof="0" dirty="0" smtClean="0">
                <a:ln>
                  <a:noFill/>
                </a:ln>
                <a:solidFill>
                  <a:schemeClr val="tx1"/>
                </a:solidFill>
                <a:effectLst/>
                <a:uLnTx/>
                <a:uFillTx/>
                <a:latin typeface="+mn-lt"/>
              </a:rPr>
              <a:t>18 U.S.C. § 1832</a:t>
            </a:r>
            <a:r>
              <a:rPr kumimoji="0" lang="en-US" sz="1400" b="0" i="0" u="none" strike="noStrike" kern="0" cap="none" spc="0" normalizeH="0" baseline="0" noProof="0" dirty="0" smtClean="0">
                <a:ln>
                  <a:noFill/>
                </a:ln>
                <a:solidFill>
                  <a:schemeClr val="tx1"/>
                </a:solidFill>
                <a:effectLst/>
                <a:uLnTx/>
                <a:uFillTx/>
                <a:latin typeface="+mn-lt"/>
              </a:rPr>
              <a:t>: </a:t>
            </a:r>
            <a:r>
              <a:rPr kumimoji="0" lang="zh-CN" altLang="en-US" sz="1400" b="0" i="0" u="none" strike="noStrike" kern="0" cap="none" spc="0" normalizeH="0" baseline="0" noProof="0" dirty="0" smtClean="0">
                <a:ln>
                  <a:noFill/>
                </a:ln>
                <a:solidFill>
                  <a:schemeClr val="tx1"/>
                </a:solidFill>
                <a:effectLst/>
                <a:uLnTx/>
                <a:uFillTx/>
                <a:latin typeface="+mn-lt"/>
              </a:rPr>
              <a:t>经济间谍以使其合法拥有者以外的任何人受益</a:t>
            </a:r>
            <a:endParaRPr kumimoji="0" lang="en-US" sz="1400" b="0" i="0" u="none" strike="noStrike" kern="0" cap="none" spc="0" normalizeH="0" baseline="0" noProof="0" dirty="0" smtClean="0">
              <a:ln>
                <a:noFill/>
              </a:ln>
              <a:solidFill>
                <a:schemeClr val="tx1"/>
              </a:solidFill>
              <a:effectLst/>
              <a:uLnTx/>
              <a:uFillTx/>
              <a:latin typeface="+mn-lt"/>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反映出对于知识资产商业价值的</a:t>
            </a:r>
            <a:r>
              <a:rPr lang="zh-CN" altLang="en-US" sz="1400" kern="0" dirty="0">
                <a:latin typeface="+mn-lt"/>
              </a:rPr>
              <a:t>认可</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和注重国际知识产权执法</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新法律增加了对于私人（民事）知识产权和商业秘密的公共（刑事）保护</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en-US" sz="1400" b="0" i="0" u="sng" strike="noStrike" kern="0" cap="none" spc="0" normalizeH="0" baseline="0" noProof="0" dirty="0" smtClean="0">
                <a:ln>
                  <a:noFill/>
                </a:ln>
                <a:solidFill>
                  <a:schemeClr val="tx1"/>
                </a:solidFill>
                <a:effectLst/>
                <a:uLnTx/>
                <a:uFillTx/>
                <a:latin typeface="+mn-lt"/>
                <a:ea typeface="+mn-ea"/>
                <a:cs typeface="+mn-cs"/>
              </a:rPr>
              <a:t>§ 1831 </a:t>
            </a:r>
            <a:r>
              <a:rPr kumimoji="0" lang="zh-CN" altLang="en-US" sz="1400" b="0" i="0" u="sng" strike="noStrike" kern="0" cap="none" spc="0" normalizeH="0" baseline="0" noProof="0" dirty="0" smtClean="0">
                <a:ln>
                  <a:noFill/>
                </a:ln>
                <a:solidFill>
                  <a:schemeClr val="tx1"/>
                </a:solidFill>
                <a:effectLst/>
                <a:uLnTx/>
                <a:uFillTx/>
                <a:latin typeface="+mn-lt"/>
                <a:ea typeface="+mn-ea"/>
                <a:cs typeface="+mn-cs"/>
              </a:rPr>
              <a:t>刑事处罚</a:t>
            </a:r>
            <a:r>
              <a:rPr kumimoji="0" lang="en-US" sz="1400" b="0" i="0" u="none" strike="noStrike" kern="0" cap="none" spc="0" normalizeH="0" baseline="0" noProof="0" dirty="0" smtClean="0">
                <a:ln>
                  <a:noFill/>
                </a:ln>
                <a:solidFill>
                  <a:schemeClr val="tx1"/>
                </a:solidFill>
                <a:effectLst/>
                <a:uLnTx/>
                <a:uFillTx/>
                <a:latin typeface="+mn-lt"/>
                <a:ea typeface="+mn-ea"/>
                <a:cs typeface="+mn-cs"/>
              </a:rPr>
              <a:t>: </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对个人最高</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15</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年的监禁和</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或</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5</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百万美元罚款，对企业最高</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1</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千万美元或</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3</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倍于知识产权价值的罚款</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en-US" sz="1400" b="0" i="0" u="sng" strike="noStrike" kern="0" cap="none" spc="0" normalizeH="0" baseline="0" noProof="0" dirty="0" smtClean="0">
                <a:ln>
                  <a:noFill/>
                </a:ln>
                <a:solidFill>
                  <a:schemeClr val="tx1"/>
                </a:solidFill>
                <a:effectLst/>
                <a:uLnTx/>
                <a:uFillTx/>
                <a:latin typeface="+mn-lt"/>
                <a:ea typeface="+mn-ea"/>
                <a:cs typeface="+mn-cs"/>
              </a:rPr>
              <a:t>§ 1832 </a:t>
            </a:r>
            <a:r>
              <a:rPr kumimoji="0" lang="zh-CN" altLang="en-US" sz="1400" b="0" i="0" u="sng" strike="noStrike" kern="0" cap="none" spc="0" normalizeH="0" baseline="0" noProof="0" dirty="0" smtClean="0">
                <a:ln>
                  <a:noFill/>
                </a:ln>
                <a:solidFill>
                  <a:schemeClr val="tx1"/>
                </a:solidFill>
                <a:effectLst/>
                <a:uLnTx/>
                <a:uFillTx/>
                <a:latin typeface="+mn-lt"/>
                <a:ea typeface="+mn-ea"/>
                <a:cs typeface="+mn-cs"/>
              </a:rPr>
              <a:t>刑事处罚</a:t>
            </a:r>
            <a:r>
              <a:rPr kumimoji="0" lang="en-US" sz="1400" b="0" i="0" u="none" strike="noStrike" kern="0" cap="none" spc="0" normalizeH="0" baseline="0" noProof="0" dirty="0" smtClean="0">
                <a:ln>
                  <a:noFill/>
                </a:ln>
                <a:solidFill>
                  <a:schemeClr val="tx1"/>
                </a:solidFill>
                <a:effectLst/>
                <a:uLnTx/>
                <a:uFillTx/>
                <a:latin typeface="+mn-lt"/>
                <a:ea typeface="+mn-ea"/>
                <a:cs typeface="+mn-cs"/>
              </a:rPr>
              <a:t>: </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对个人最高</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10</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年监禁和</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或</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25</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万美元罚款，对企业最高</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5</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百万美元罚款</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457200" y="1447800"/>
            <a:ext cx="4495800" cy="5105400"/>
          </a:xfrm>
        </p:spPr>
        <p:txBody>
          <a:bodyPr rtlCol="0">
            <a:noAutofit/>
          </a:bodyPr>
          <a:lstStyle/>
          <a:p>
            <a:pPr fontAlgn="auto">
              <a:spcBef>
                <a:spcPts val="0"/>
              </a:spcBef>
              <a:spcAft>
                <a:spcPts val="300"/>
              </a:spcAft>
              <a:buClrTx/>
              <a:defRPr/>
            </a:pPr>
            <a:r>
              <a:rPr lang="en-US" sz="1500" dirty="0" smtClean="0"/>
              <a:t>Generally speaking, any kind of information that:</a:t>
            </a:r>
          </a:p>
          <a:p>
            <a:pPr lvl="1" fontAlgn="auto">
              <a:spcBef>
                <a:spcPts val="0"/>
              </a:spcBef>
              <a:spcAft>
                <a:spcPts val="300"/>
              </a:spcAft>
              <a:buClrTx/>
              <a:defRPr/>
            </a:pPr>
            <a:r>
              <a:rPr lang="en-US" sz="1500" dirty="0" smtClean="0"/>
              <a:t>Has independent economic value,</a:t>
            </a:r>
          </a:p>
          <a:p>
            <a:pPr lvl="1" fontAlgn="auto">
              <a:spcBef>
                <a:spcPts val="0"/>
              </a:spcBef>
              <a:spcAft>
                <a:spcPts val="300"/>
              </a:spcAft>
              <a:buClrTx/>
              <a:defRPr/>
            </a:pPr>
            <a:r>
              <a:rPr lang="en-US" sz="1500" dirty="0" smtClean="0"/>
              <a:t>Is not generally known to the public or others who can obtain economic value from its disclosure or use, and</a:t>
            </a:r>
          </a:p>
          <a:p>
            <a:pPr lvl="1" fontAlgn="auto">
              <a:spcBef>
                <a:spcPts val="0"/>
              </a:spcBef>
              <a:spcAft>
                <a:spcPts val="300"/>
              </a:spcAft>
              <a:buClrTx/>
              <a:defRPr/>
            </a:pPr>
            <a:r>
              <a:rPr lang="en-US" sz="1500" dirty="0" smtClean="0"/>
              <a:t>Is kept secret through reasonable means</a:t>
            </a:r>
          </a:p>
          <a:p>
            <a:pPr fontAlgn="auto">
              <a:spcBef>
                <a:spcPts val="0"/>
              </a:spcBef>
              <a:spcAft>
                <a:spcPts val="300"/>
              </a:spcAft>
              <a:buClrTx/>
              <a:defRPr/>
            </a:pPr>
            <a:r>
              <a:rPr lang="en-US" sz="1500" dirty="0" smtClean="0"/>
              <a:t>Examples include proprietary drawings, software, blueprints, formulae, specifications, customer or supplier lists, test data, prototypes, etc.</a:t>
            </a:r>
          </a:p>
          <a:p>
            <a:pPr fontAlgn="auto">
              <a:spcBef>
                <a:spcPts val="0"/>
              </a:spcBef>
              <a:spcAft>
                <a:spcPts val="300"/>
              </a:spcAft>
              <a:buClrTx/>
              <a:defRPr/>
            </a:pPr>
            <a:r>
              <a:rPr lang="en-US" sz="1500" dirty="0" smtClean="0"/>
              <a:t>Trade secret can be found in any form or media:  written, electronic, oral or even in human memory</a:t>
            </a:r>
          </a:p>
          <a:p>
            <a:pPr fontAlgn="auto">
              <a:spcBef>
                <a:spcPts val="0"/>
              </a:spcBef>
              <a:spcAft>
                <a:spcPts val="300"/>
              </a:spcAft>
              <a:buClrTx/>
              <a:defRPr/>
            </a:pPr>
            <a:r>
              <a:rPr lang="en-US" sz="1500" dirty="0" smtClean="0"/>
              <a:t>Often but not always marked as such in documents</a:t>
            </a:r>
          </a:p>
          <a:p>
            <a:pPr fontAlgn="auto">
              <a:spcBef>
                <a:spcPts val="0"/>
              </a:spcBef>
              <a:spcAft>
                <a:spcPts val="300"/>
              </a:spcAft>
              <a:buClrTx/>
              <a:defRPr/>
            </a:pPr>
            <a:r>
              <a:rPr lang="en-US" sz="1500" dirty="0" smtClean="0"/>
              <a:t>Often implied by security measures taken:  nondisclosure agreements (NDAs), badges, passwords, limited distribution, access controls, physical security, etc.</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286512"/>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What Is a “Trade Secret”?</a:t>
            </a:r>
          </a:p>
          <a:p>
            <a:pPr algn="ctr">
              <a:spcBef>
                <a:spcPts val="600"/>
              </a:spcBef>
            </a:pPr>
            <a:r>
              <a:rPr lang="zh-CN" altLang="en-US" sz="3000" b="0" kern="0" dirty="0">
                <a:solidFill>
                  <a:schemeClr val="tx1"/>
                </a:solidFill>
              </a:rPr>
              <a:t>什</a:t>
            </a:r>
            <a:r>
              <a:rPr lang="zh-CN" altLang="en-US" sz="3000" b="0" kern="0" dirty="0" smtClean="0">
                <a:solidFill>
                  <a:schemeClr val="tx1"/>
                </a:solidFill>
              </a:rPr>
              <a:t>么是“商业秘密”？</a:t>
            </a:r>
            <a:endParaRPr lang="en-US" sz="3000" b="0" kern="0" dirty="0">
              <a:solidFill>
                <a:schemeClr val="tx1"/>
              </a:solidFill>
            </a:endParaRPr>
          </a:p>
        </p:txBody>
      </p:sp>
      <p:sp>
        <p:nvSpPr>
          <p:cNvPr id="5" name="Rectangle 3"/>
          <p:cNvSpPr txBox="1">
            <a:spLocks noChangeArrowheads="1"/>
          </p:cNvSpPr>
          <p:nvPr/>
        </p:nvSpPr>
        <p:spPr bwMode="auto">
          <a:xfrm>
            <a:off x="5029200" y="1447800"/>
            <a:ext cx="3581400" cy="510540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Autofit/>
          </a:bodyPr>
          <a:lstStyle/>
          <a:p>
            <a:pPr marL="228600" marR="0" lvl="0" indent="-228600" algn="l" defTabSz="914400" rtl="0" eaLnBrk="1" fontAlgn="base" latinLnBrk="0" hangingPunct="1">
              <a:lnSpc>
                <a:spcPct val="100000"/>
              </a:lnSpc>
              <a:spcBef>
                <a:spcPts val="300"/>
              </a:spcBef>
              <a:spcAft>
                <a:spcPts val="300"/>
              </a:spcAft>
              <a:buClr>
                <a:srgbClr val="003580"/>
              </a:buClr>
              <a:buSzTx/>
              <a:buFontTx/>
              <a:buChar char="•"/>
              <a:tabLst/>
              <a:defRPr/>
            </a:pPr>
            <a:r>
              <a:rPr kumimoji="0" lang="zh-CN" altLang="en-US" sz="1500" b="0" i="0" u="none" strike="noStrike" kern="0" cap="none" spc="0" normalizeH="0" baseline="0" noProof="0" dirty="0" smtClean="0">
                <a:ln>
                  <a:noFill/>
                </a:ln>
                <a:solidFill>
                  <a:schemeClr val="tx1"/>
                </a:solidFill>
                <a:effectLst/>
                <a:uLnTx/>
                <a:uFillTx/>
                <a:latin typeface="+mn-lt"/>
                <a:ea typeface="+mn-ea"/>
                <a:cs typeface="+mn-cs"/>
              </a:rPr>
              <a:t>通常而言，任何信息：</a:t>
            </a:r>
            <a:endParaRPr kumimoji="0" lang="en-US" sz="15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300"/>
              </a:spcBef>
              <a:spcAft>
                <a:spcPts val="300"/>
              </a:spcAft>
              <a:buClr>
                <a:srgbClr val="003580"/>
              </a:buClr>
              <a:buSzTx/>
              <a:buFontTx/>
              <a:buChar char="•"/>
              <a:tabLst/>
              <a:defRPr/>
            </a:pPr>
            <a:r>
              <a:rPr kumimoji="0" lang="zh-CN" altLang="en-US" sz="1500" b="0" i="0" u="none" strike="noStrike" kern="0" cap="none" spc="0" normalizeH="0" baseline="0" noProof="0" dirty="0" smtClean="0">
                <a:ln>
                  <a:noFill/>
                </a:ln>
                <a:solidFill>
                  <a:schemeClr val="tx1"/>
                </a:solidFill>
                <a:effectLst/>
                <a:uLnTx/>
                <a:uFillTx/>
                <a:latin typeface="+mn-lt"/>
              </a:rPr>
              <a:t>有独立的经济价值</a:t>
            </a:r>
            <a:endParaRPr kumimoji="0" lang="en-US" sz="15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
                <a:srgbClr val="003580"/>
              </a:buClr>
              <a:buSzTx/>
              <a:buFontTx/>
              <a:buChar char="•"/>
              <a:tabLst/>
              <a:defRPr/>
            </a:pPr>
            <a:r>
              <a:rPr kumimoji="0" lang="zh-CN" altLang="en-US" sz="1500" b="0" i="0" u="none" strike="noStrike" kern="0" cap="none" spc="0" normalizeH="0" baseline="0" noProof="0" dirty="0" smtClean="0">
                <a:ln>
                  <a:noFill/>
                </a:ln>
                <a:solidFill>
                  <a:schemeClr val="tx1"/>
                </a:solidFill>
                <a:effectLst/>
                <a:uLnTx/>
                <a:uFillTx/>
                <a:latin typeface="+mn-lt"/>
              </a:rPr>
              <a:t>不为公众或可以通过它的披露获取经济利益的人所广泛知晓</a:t>
            </a:r>
            <a:endParaRPr kumimoji="0" lang="en-US" sz="15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
                <a:srgbClr val="003580"/>
              </a:buClr>
              <a:buSzTx/>
              <a:buFontTx/>
              <a:buChar char="•"/>
              <a:tabLst/>
              <a:defRPr/>
            </a:pPr>
            <a:r>
              <a:rPr kumimoji="0" lang="zh-CN" altLang="en-US" sz="1500" b="0" i="0" u="none" strike="noStrike" kern="0" cap="none" spc="0" normalizeH="0" baseline="0" noProof="0" dirty="0" smtClean="0">
                <a:ln>
                  <a:noFill/>
                </a:ln>
                <a:solidFill>
                  <a:schemeClr val="tx1"/>
                </a:solidFill>
                <a:effectLst/>
                <a:uLnTx/>
                <a:uFillTx/>
                <a:latin typeface="+mn-lt"/>
              </a:rPr>
              <a:t>通过合理的手段保密</a:t>
            </a:r>
            <a:endParaRPr kumimoji="0" lang="en-US" sz="1500" b="0" i="0" u="none" strike="noStrike" kern="0" cap="none" spc="0" normalizeH="0" baseline="0" noProof="0" dirty="0" smtClean="0">
              <a:ln>
                <a:noFill/>
              </a:ln>
              <a:solidFill>
                <a:schemeClr val="tx1"/>
              </a:solidFill>
              <a:effectLst/>
              <a:uLnTx/>
              <a:uFillTx/>
              <a:latin typeface="+mn-lt"/>
            </a:endParaRPr>
          </a:p>
          <a:p>
            <a:pPr marL="228600" marR="0" lvl="0" indent="-228600" algn="l" defTabSz="914400" rtl="0" eaLnBrk="1" fontAlgn="base" latinLnBrk="0" hangingPunct="1">
              <a:lnSpc>
                <a:spcPct val="100000"/>
              </a:lnSpc>
              <a:spcBef>
                <a:spcPts val="300"/>
              </a:spcBef>
              <a:spcAft>
                <a:spcPts val="300"/>
              </a:spcAft>
              <a:buClr>
                <a:srgbClr val="003580"/>
              </a:buClr>
              <a:buSzTx/>
              <a:buFontTx/>
              <a:buChar char="•"/>
              <a:tabLst/>
              <a:defRPr/>
            </a:pPr>
            <a:r>
              <a:rPr kumimoji="0" lang="zh-CN" altLang="en-US" sz="1500" b="0" i="0" u="none" strike="noStrike" kern="0" cap="none" spc="0" normalizeH="0" baseline="0" noProof="0" dirty="0" smtClean="0">
                <a:ln>
                  <a:noFill/>
                </a:ln>
                <a:solidFill>
                  <a:schemeClr val="tx1"/>
                </a:solidFill>
                <a:effectLst/>
                <a:uLnTx/>
                <a:uFillTx/>
                <a:latin typeface="+mn-lt"/>
                <a:ea typeface="+mn-ea"/>
                <a:cs typeface="+mn-cs"/>
              </a:rPr>
              <a:t>例子包括专利图纸、软件、图纸、配方、规格、客户或供应商名单、测试数据、样机等</a:t>
            </a:r>
            <a:endParaRPr kumimoji="0" lang="en-US" sz="15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
                <a:srgbClr val="003580"/>
              </a:buClr>
              <a:buSzTx/>
              <a:buFontTx/>
              <a:buChar char="•"/>
              <a:tabLst/>
              <a:defRPr/>
            </a:pPr>
            <a:r>
              <a:rPr kumimoji="0" lang="zh-CN" altLang="en-US" sz="1500" b="0" i="0" u="none" strike="noStrike" kern="0" cap="none" spc="0" normalizeH="0" baseline="0" noProof="0" dirty="0" smtClean="0">
                <a:ln>
                  <a:noFill/>
                </a:ln>
                <a:solidFill>
                  <a:schemeClr val="tx1"/>
                </a:solidFill>
                <a:effectLst/>
                <a:uLnTx/>
                <a:uFillTx/>
                <a:latin typeface="+mn-lt"/>
                <a:ea typeface="+mn-ea"/>
                <a:cs typeface="+mn-cs"/>
              </a:rPr>
              <a:t>商业秘密可存在于任何媒介：书面、电子、口头、甚至人类记忆</a:t>
            </a:r>
            <a:endParaRPr kumimoji="0" lang="en-US" sz="15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
                <a:srgbClr val="003580"/>
              </a:buClr>
              <a:buSzTx/>
              <a:buFontTx/>
              <a:buChar char="•"/>
              <a:tabLst/>
              <a:defRPr/>
            </a:pPr>
            <a:r>
              <a:rPr kumimoji="0" lang="zh-CN" altLang="en-US" sz="1500" b="0" i="0" u="none" strike="noStrike" kern="0" cap="none" spc="0" normalizeH="0" baseline="0" noProof="0" dirty="0" smtClean="0">
                <a:ln>
                  <a:noFill/>
                </a:ln>
                <a:solidFill>
                  <a:schemeClr val="tx1"/>
                </a:solidFill>
                <a:effectLst/>
                <a:uLnTx/>
                <a:uFillTx/>
                <a:latin typeface="+mn-lt"/>
                <a:ea typeface="+mn-ea"/>
                <a:cs typeface="+mn-cs"/>
              </a:rPr>
              <a:t>常常但不总是标记为</a:t>
            </a:r>
            <a:r>
              <a:rPr lang="zh-CN" altLang="en-US" sz="1500" kern="0" dirty="0">
                <a:latin typeface="+mn-lt"/>
              </a:rPr>
              <a:t>机密</a:t>
            </a:r>
            <a:r>
              <a:rPr kumimoji="0" lang="zh-CN" altLang="en-US" sz="1500" b="0" i="0" u="none" strike="noStrike" kern="0" cap="none" spc="0" normalizeH="0" baseline="0" noProof="0" dirty="0" smtClean="0">
                <a:ln>
                  <a:noFill/>
                </a:ln>
                <a:solidFill>
                  <a:schemeClr val="tx1"/>
                </a:solidFill>
                <a:effectLst/>
                <a:uLnTx/>
                <a:uFillTx/>
                <a:latin typeface="+mn-lt"/>
                <a:ea typeface="+mn-ea"/>
                <a:cs typeface="+mn-cs"/>
              </a:rPr>
              <a:t>的文件</a:t>
            </a:r>
            <a:endParaRPr kumimoji="0" lang="en-US" sz="15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
                <a:srgbClr val="003580"/>
              </a:buClr>
              <a:buSzTx/>
              <a:buFontTx/>
              <a:buChar char="•"/>
              <a:tabLst/>
              <a:defRPr/>
            </a:pPr>
            <a:r>
              <a:rPr kumimoji="0" lang="zh-CN" altLang="en-US" sz="1500" b="0" i="0" u="none" strike="noStrike" kern="0" cap="none" spc="0" normalizeH="0" baseline="0" noProof="0" dirty="0" smtClean="0">
                <a:ln>
                  <a:noFill/>
                </a:ln>
                <a:solidFill>
                  <a:schemeClr val="tx1"/>
                </a:solidFill>
                <a:effectLst/>
                <a:uLnTx/>
                <a:uFillTx/>
                <a:latin typeface="+mn-lt"/>
                <a:ea typeface="+mn-ea"/>
                <a:cs typeface="+mn-cs"/>
              </a:rPr>
              <a:t>通过安保措施</a:t>
            </a:r>
            <a:r>
              <a:rPr lang="zh-CN" altLang="en-US" sz="1500" kern="0" dirty="0">
                <a:latin typeface="+mn-lt"/>
              </a:rPr>
              <a:t>显示</a:t>
            </a:r>
            <a:r>
              <a:rPr kumimoji="0" lang="zh-CN" altLang="en-US" sz="1500" b="0" i="0" u="none" strike="noStrike" kern="0" cap="none" spc="0" normalizeH="0" baseline="0" noProof="0" dirty="0" smtClean="0">
                <a:ln>
                  <a:noFill/>
                </a:ln>
                <a:solidFill>
                  <a:schemeClr val="tx1"/>
                </a:solidFill>
                <a:effectLst/>
                <a:uLnTx/>
                <a:uFillTx/>
                <a:latin typeface="+mn-lt"/>
                <a:ea typeface="+mn-ea"/>
                <a:cs typeface="+mn-cs"/>
              </a:rPr>
              <a:t>出的：保密协议、徽章、密码、限量发行、访问控制、物理安全等</a:t>
            </a:r>
            <a:endParaRPr kumimoji="0" lang="en-US" sz="15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100000"/>
              </a:lnSpc>
              <a:spcBef>
                <a:spcPts val="300"/>
              </a:spcBef>
              <a:spcAft>
                <a:spcPts val="300"/>
              </a:spcAft>
              <a:buClrTx/>
              <a:buSzTx/>
              <a:buFontTx/>
              <a:buNone/>
              <a:tabLst/>
              <a:defRPr/>
            </a:pP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Content Placeholder 2"/>
          <p:cNvSpPr>
            <a:spLocks noGrp="1"/>
          </p:cNvSpPr>
          <p:nvPr>
            <p:ph idx="1"/>
          </p:nvPr>
        </p:nvSpPr>
        <p:spPr>
          <a:xfrm>
            <a:off x="762000" y="1524000"/>
            <a:ext cx="4191000" cy="4800600"/>
          </a:xfrm>
        </p:spPr>
        <p:txBody>
          <a:bodyPr/>
          <a:lstStyle/>
          <a:p>
            <a:pPr>
              <a:spcBef>
                <a:spcPts val="0"/>
              </a:spcBef>
              <a:spcAft>
                <a:spcPts val="300"/>
              </a:spcAft>
              <a:buClrTx/>
            </a:pPr>
            <a:r>
              <a:rPr lang="en-US" sz="1500" dirty="0" smtClean="0"/>
              <a:t>Trade embargoes (e.g., Cuba, Iran) administered by the U.S. Treasury Department’s Office of Foreign Assets Control (OFAC)</a:t>
            </a:r>
          </a:p>
          <a:p>
            <a:pPr>
              <a:spcBef>
                <a:spcPts val="0"/>
              </a:spcBef>
              <a:spcAft>
                <a:spcPts val="300"/>
              </a:spcAft>
              <a:buClrTx/>
            </a:pPr>
            <a:r>
              <a:rPr lang="en-US" sz="1500" dirty="0" smtClean="0"/>
              <a:t>Export Administration Regulations (EAR) administered by the U.S. Commerce Department’s Bureau of Industry and Security (BIS)</a:t>
            </a:r>
          </a:p>
          <a:p>
            <a:pPr lvl="1">
              <a:spcBef>
                <a:spcPts val="0"/>
              </a:spcBef>
              <a:spcAft>
                <a:spcPts val="300"/>
              </a:spcAft>
              <a:buClrTx/>
            </a:pPr>
            <a:r>
              <a:rPr lang="en-US" sz="1500" dirty="0" smtClean="0"/>
              <a:t>Controls exports of “dual use” technologies</a:t>
            </a:r>
          </a:p>
          <a:p>
            <a:pPr lvl="1">
              <a:spcBef>
                <a:spcPts val="0"/>
              </a:spcBef>
              <a:spcAft>
                <a:spcPts val="300"/>
              </a:spcAft>
              <a:buClrTx/>
            </a:pPr>
            <a:r>
              <a:rPr lang="en-US" sz="1500" dirty="0" smtClean="0"/>
              <a:t>Many items exportable to China only under BIS license</a:t>
            </a:r>
          </a:p>
          <a:p>
            <a:pPr>
              <a:spcBef>
                <a:spcPts val="0"/>
              </a:spcBef>
              <a:spcAft>
                <a:spcPts val="300"/>
              </a:spcAft>
              <a:buClrTx/>
            </a:pPr>
            <a:r>
              <a:rPr lang="en-US" sz="1500" dirty="0" smtClean="0"/>
              <a:t>International Traffic in Arms Regulations (ITAR) administered by the U.S. State Department’s Directorate of Defense Trade Controls (</a:t>
            </a:r>
            <a:r>
              <a:rPr lang="en-US" sz="1500" dirty="0" err="1" smtClean="0"/>
              <a:t>DDTC</a:t>
            </a:r>
            <a:r>
              <a:rPr lang="en-US" sz="1500" dirty="0" smtClean="0"/>
              <a:t>)</a:t>
            </a:r>
          </a:p>
          <a:p>
            <a:pPr lvl="1">
              <a:spcBef>
                <a:spcPts val="0"/>
              </a:spcBef>
              <a:spcAft>
                <a:spcPts val="300"/>
              </a:spcAft>
              <a:buClrTx/>
            </a:pPr>
            <a:r>
              <a:rPr lang="en-US" sz="1500" dirty="0" smtClean="0"/>
              <a:t>Controls exports of “military” technologies</a:t>
            </a:r>
          </a:p>
          <a:p>
            <a:pPr lvl="1">
              <a:spcBef>
                <a:spcPts val="0"/>
              </a:spcBef>
              <a:spcAft>
                <a:spcPts val="300"/>
              </a:spcAft>
              <a:buClrTx/>
            </a:pPr>
            <a:r>
              <a:rPr lang="en-US" sz="1500" dirty="0" smtClean="0"/>
              <a:t>“Policy of denial” = total arms embargo against China</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U.S. Export Control Laws</a:t>
            </a:r>
          </a:p>
          <a:p>
            <a:pPr algn="ctr">
              <a:spcBef>
                <a:spcPts val="600"/>
              </a:spcBef>
            </a:pPr>
            <a:r>
              <a:rPr lang="zh-CN" altLang="en-US" sz="3000" b="0" dirty="0" smtClean="0">
                <a:solidFill>
                  <a:schemeClr val="tx1"/>
                </a:solidFill>
              </a:rPr>
              <a:t>美国出口管制法</a:t>
            </a:r>
            <a:endParaRPr lang="en-US" sz="3000" b="0" dirty="0" smtClean="0">
              <a:solidFill>
                <a:schemeClr val="tx1"/>
              </a:solidFill>
            </a:endParaRPr>
          </a:p>
          <a:p>
            <a:pPr algn="ctr"/>
            <a:endParaRPr lang="en-US" sz="3000" b="0" kern="0" dirty="0">
              <a:solidFill>
                <a:schemeClr val="tx1"/>
              </a:solidFill>
            </a:endParaRPr>
          </a:p>
        </p:txBody>
      </p:sp>
      <p:sp>
        <p:nvSpPr>
          <p:cNvPr id="5" name="Content Placeholder 2"/>
          <p:cNvSpPr txBox="1">
            <a:spLocks/>
          </p:cNvSpPr>
          <p:nvPr/>
        </p:nvSpPr>
        <p:spPr bwMode="auto">
          <a:xfrm>
            <a:off x="4953000" y="1524000"/>
            <a:ext cx="37338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贸易禁运（如古巴、伊朗）由美国财政部外国资产控制办公室（</a:t>
            </a:r>
            <a:r>
              <a:rPr kumimoji="0" lang="en-US" sz="1600" b="0" i="0" u="none" strike="noStrike" kern="0" cap="none" spc="0" normalizeH="0" baseline="0" noProof="0" dirty="0" smtClean="0">
                <a:ln>
                  <a:noFill/>
                </a:ln>
                <a:solidFill>
                  <a:schemeClr val="tx1"/>
                </a:solidFill>
                <a:effectLst/>
                <a:uLnTx/>
                <a:uFillTx/>
                <a:latin typeface="+mn-lt"/>
                <a:ea typeface="+mn-ea"/>
                <a:cs typeface="+mn-cs"/>
              </a:rPr>
              <a:t>OFAC</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）管理</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出口管理条例（</a:t>
            </a:r>
            <a:r>
              <a:rPr kumimoji="0" lang="en-US" sz="1600" b="0" i="0" u="none" strike="noStrike" kern="0" cap="none" spc="0" normalizeH="0" baseline="0" noProof="0" dirty="0" smtClean="0">
                <a:ln>
                  <a:noFill/>
                </a:ln>
                <a:solidFill>
                  <a:schemeClr val="tx1"/>
                </a:solidFill>
                <a:effectLst/>
                <a:uLnTx/>
                <a:uFillTx/>
                <a:latin typeface="+mn-lt"/>
                <a:ea typeface="+mn-ea"/>
                <a:cs typeface="+mn-cs"/>
              </a:rPr>
              <a:t>EAR</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）由美国商务部的工业和安全局（</a:t>
            </a:r>
            <a:r>
              <a:rPr kumimoji="0" lang="en-US" sz="1600" b="0" i="0" u="none" strike="noStrike" kern="0" cap="none" spc="0" normalizeH="0" baseline="0" noProof="0" dirty="0" smtClean="0">
                <a:ln>
                  <a:noFill/>
                </a:ln>
                <a:solidFill>
                  <a:schemeClr val="tx1"/>
                </a:solidFill>
                <a:effectLst/>
                <a:uLnTx/>
                <a:uFillTx/>
                <a:latin typeface="+mn-lt"/>
                <a:ea typeface="+mn-ea"/>
                <a:cs typeface="+mn-cs"/>
              </a:rPr>
              <a:t>BIS</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）管理</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rPr>
              <a:t>控制“军民两用”技术出口</a:t>
            </a:r>
            <a:endParaRPr kumimoji="0" lang="en-US" altLang="zh-CN" sz="16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rPr>
              <a:t>许多项目只能通过</a:t>
            </a:r>
            <a:r>
              <a:rPr kumimoji="0" lang="en-US" sz="1600" b="0" i="0" u="none" strike="noStrike" kern="0" cap="none" spc="0" normalizeH="0" baseline="0" noProof="0" dirty="0" smtClean="0">
                <a:ln>
                  <a:noFill/>
                </a:ln>
                <a:solidFill>
                  <a:schemeClr val="tx1"/>
                </a:solidFill>
                <a:effectLst/>
                <a:uLnTx/>
                <a:uFillTx/>
                <a:latin typeface="+mn-lt"/>
              </a:rPr>
              <a:t>BIS</a:t>
            </a:r>
            <a:r>
              <a:rPr kumimoji="0" lang="zh-CN" altLang="en-US" sz="1600" b="0" i="0" u="none" strike="noStrike" kern="0" cap="none" spc="0" normalizeH="0" baseline="0" noProof="0" dirty="0" smtClean="0">
                <a:ln>
                  <a:noFill/>
                </a:ln>
                <a:solidFill>
                  <a:schemeClr val="tx1"/>
                </a:solidFill>
                <a:effectLst/>
                <a:uLnTx/>
                <a:uFillTx/>
                <a:latin typeface="+mn-lt"/>
              </a:rPr>
              <a:t>许可出口到中国</a:t>
            </a:r>
            <a:endParaRPr kumimoji="0" lang="en-US" sz="1600" b="0" i="0" u="none" strike="noStrike" kern="0" cap="none" spc="0" normalizeH="0" baseline="0" noProof="0" dirty="0" smtClean="0">
              <a:ln>
                <a:noFill/>
              </a:ln>
              <a:solidFill>
                <a:schemeClr val="tx1"/>
              </a:solidFill>
              <a:effectLst/>
              <a:uLnTx/>
              <a:uFillTx/>
              <a:latin typeface="+mn-lt"/>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国际武器贸易条例（</a:t>
            </a:r>
            <a:r>
              <a:rPr kumimoji="0" lang="en-US" sz="1600" b="0" i="0" u="none" strike="noStrike" kern="0" cap="none" spc="0" normalizeH="0" baseline="0" noProof="0" dirty="0" smtClean="0">
                <a:ln>
                  <a:noFill/>
                </a:ln>
                <a:solidFill>
                  <a:schemeClr val="tx1"/>
                </a:solidFill>
                <a:effectLst/>
                <a:uLnTx/>
                <a:uFillTx/>
                <a:latin typeface="+mn-lt"/>
                <a:ea typeface="+mn-ea"/>
                <a:cs typeface="+mn-cs"/>
              </a:rPr>
              <a:t>ITAR</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）由美国国务院国防贸易管制事务局（</a:t>
            </a:r>
            <a:r>
              <a:rPr kumimoji="0" lang="en-US" sz="1600" b="0" i="0" u="none" strike="noStrike" kern="0" cap="none" spc="0" normalizeH="0" baseline="0" noProof="0" dirty="0" smtClean="0">
                <a:ln>
                  <a:noFill/>
                </a:ln>
                <a:solidFill>
                  <a:schemeClr val="tx1"/>
                </a:solidFill>
                <a:effectLst/>
                <a:uLnTx/>
                <a:uFillTx/>
                <a:latin typeface="+mn-lt"/>
                <a:ea typeface="+mn-ea"/>
                <a:cs typeface="+mn-cs"/>
              </a:rPr>
              <a:t>DDTC</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）管理</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300"/>
              </a:spcBef>
              <a:spcAft>
                <a:spcPts val="300"/>
              </a:spcAft>
              <a:buClr>
                <a:srgbClr val="003580"/>
              </a:buClr>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rPr>
              <a:t>控制“军事”技术出口</a:t>
            </a:r>
            <a:endParaRPr kumimoji="0" lang="en-US" altLang="en-US" sz="16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300"/>
              </a:spcBef>
              <a:spcAft>
                <a:spcPts val="300"/>
              </a:spcAft>
              <a:buClr>
                <a:srgbClr val="003580"/>
              </a:buClr>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rPr>
              <a:t>“否定政策”</a:t>
            </a:r>
            <a:r>
              <a:rPr kumimoji="0" lang="en-US" altLang="en-US" sz="1600" b="0" i="0" u="none" strike="noStrike" kern="0" cap="none" spc="0" normalizeH="0" baseline="0" noProof="0" dirty="0" smtClean="0">
                <a:ln>
                  <a:noFill/>
                </a:ln>
                <a:solidFill>
                  <a:schemeClr val="tx1"/>
                </a:solidFill>
                <a:effectLst/>
                <a:uLnTx/>
                <a:uFillTx/>
                <a:latin typeface="+mn-lt"/>
              </a:rPr>
              <a:t>=</a:t>
            </a:r>
            <a:r>
              <a:rPr kumimoji="0" lang="zh-CN" altLang="en-US" sz="1600" b="0" i="0" u="none" strike="noStrike" kern="0" cap="none" spc="0" normalizeH="0" baseline="0" noProof="0" dirty="0" smtClean="0">
                <a:ln>
                  <a:noFill/>
                </a:ln>
                <a:solidFill>
                  <a:schemeClr val="tx1"/>
                </a:solidFill>
                <a:effectLst/>
                <a:uLnTx/>
                <a:uFillTx/>
                <a:latin typeface="+mn-lt"/>
              </a:rPr>
              <a:t>对中国全面的武器禁运</a:t>
            </a:r>
            <a:endParaRPr kumimoji="0" lang="en-US" altLang="en-US" sz="16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0"/>
              </a:spcBef>
              <a:spcAft>
                <a:spcPts val="300"/>
              </a:spcAft>
              <a:buClrTx/>
              <a:buSzTx/>
              <a:buFontTx/>
              <a:buChar char="•"/>
              <a:tabLst/>
              <a:defRPr/>
            </a:pPr>
            <a:endParaRPr kumimoji="0" lang="en-US" sz="1600" b="0" i="0" u="none" strike="noStrike" kern="0" cap="none" spc="0" normalizeH="0" baseline="0" noProof="0" dirty="0" smtClean="0">
              <a:ln>
                <a:noFill/>
              </a:ln>
              <a:solidFill>
                <a:schemeClr val="tx1"/>
              </a:solidFill>
              <a:effectLst/>
              <a:uLnTx/>
              <a:uFillTx/>
              <a:latin typeface="+mn-lt"/>
            </a:endParaRPr>
          </a:p>
        </p:txBody>
      </p:sp>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04800" y="1600200"/>
            <a:ext cx="4495800" cy="4455066"/>
          </a:xfrm>
          <a:prstGeom prst="rect">
            <a:avLst/>
          </a:prstGeom>
        </p:spPr>
        <p:txBody>
          <a:bodyPr wrap="square">
            <a:spAutoFit/>
          </a:bodyPr>
          <a:lstStyle/>
          <a:p>
            <a:pPr marL="342900" indent="-342900" eaLnBrk="0" hangingPunct="0">
              <a:spcBef>
                <a:spcPts val="300"/>
              </a:spcBef>
              <a:spcAft>
                <a:spcPts val="300"/>
              </a:spcAft>
              <a:buFont typeface="Arial" pitchFamily="34" charset="0"/>
              <a:buChar char="•"/>
              <a:defRPr/>
            </a:pPr>
            <a:r>
              <a:rPr lang="en-US" sz="1600" dirty="0">
                <a:latin typeface="+mn-lt"/>
                <a:cs typeface="Arial" pitchFamily="34" charset="0"/>
              </a:rPr>
              <a:t>Most OFAC embargoes and current EAR apply penalties under International Emergency Economic Powers Act (IEEPA</a:t>
            </a:r>
            <a:r>
              <a:rPr lang="en-US" sz="1600" dirty="0" smtClean="0">
                <a:latin typeface="+mn-lt"/>
                <a:cs typeface="Arial" pitchFamily="34" charset="0"/>
              </a:rPr>
              <a:t>)</a:t>
            </a:r>
            <a:endParaRPr lang="en-US" sz="1600" dirty="0">
              <a:latin typeface="+mn-lt"/>
              <a:cs typeface="Arial" pitchFamily="34" charset="0"/>
            </a:endParaRPr>
          </a:p>
          <a:p>
            <a:pPr marL="800100" lvl="1" indent="-342900" eaLnBrk="0" hangingPunct="0">
              <a:spcBef>
                <a:spcPts val="300"/>
              </a:spcBef>
              <a:spcAft>
                <a:spcPts val="300"/>
              </a:spcAft>
              <a:buFont typeface="Arial" pitchFamily="34" charset="0"/>
              <a:buChar char="–"/>
              <a:defRPr/>
            </a:pPr>
            <a:r>
              <a:rPr lang="en-US" sz="1600" u="sng" dirty="0">
                <a:latin typeface="+mn-lt"/>
                <a:cs typeface="Arial" pitchFamily="34" charset="0"/>
              </a:rPr>
              <a:t>Civil fine</a:t>
            </a:r>
            <a:r>
              <a:rPr lang="en-US" sz="1600" dirty="0">
                <a:latin typeface="+mn-lt"/>
                <a:cs typeface="Arial" pitchFamily="34" charset="0"/>
              </a:rPr>
              <a:t>:  up to greater of US$250,000 or 2X transaction value (strict liability regime</a:t>
            </a:r>
            <a:r>
              <a:rPr lang="en-US" sz="1600" dirty="0" smtClean="0">
                <a:latin typeface="+mn-lt"/>
                <a:cs typeface="Arial" pitchFamily="34" charset="0"/>
              </a:rPr>
              <a:t>)</a:t>
            </a:r>
            <a:endParaRPr lang="en-US" sz="1600" dirty="0">
              <a:latin typeface="+mn-lt"/>
              <a:cs typeface="Arial" pitchFamily="34" charset="0"/>
            </a:endParaRPr>
          </a:p>
          <a:p>
            <a:pPr marL="800100" lvl="1" indent="-342900" eaLnBrk="0" hangingPunct="0">
              <a:spcBef>
                <a:spcPts val="300"/>
              </a:spcBef>
              <a:spcAft>
                <a:spcPts val="300"/>
              </a:spcAft>
              <a:buFont typeface="Arial" pitchFamily="34" charset="0"/>
              <a:buChar char="–"/>
              <a:defRPr/>
            </a:pPr>
            <a:r>
              <a:rPr lang="en-US" sz="1600" u="sng" dirty="0">
                <a:latin typeface="+mn-lt"/>
                <a:cs typeface="Arial" pitchFamily="34" charset="0"/>
              </a:rPr>
              <a:t>Criminal fine</a:t>
            </a:r>
            <a:r>
              <a:rPr lang="en-US" sz="1600" dirty="0">
                <a:latin typeface="+mn-lt"/>
                <a:cs typeface="Arial" pitchFamily="34" charset="0"/>
              </a:rPr>
              <a:t>:   up to US$1,000,000; up to 20 years in federal prison; or </a:t>
            </a:r>
            <a:r>
              <a:rPr lang="en-US" sz="1600" dirty="0" smtClean="0">
                <a:latin typeface="+mn-lt"/>
                <a:cs typeface="Arial" pitchFamily="34" charset="0"/>
              </a:rPr>
              <a:t>both</a:t>
            </a:r>
            <a:endParaRPr lang="en-US" sz="1600" dirty="0">
              <a:latin typeface="+mn-lt"/>
              <a:cs typeface="Arial" pitchFamily="34" charset="0"/>
            </a:endParaRPr>
          </a:p>
          <a:p>
            <a:pPr marL="342900" indent="-342900" eaLnBrk="0" hangingPunct="0">
              <a:spcBef>
                <a:spcPts val="300"/>
              </a:spcBef>
              <a:spcAft>
                <a:spcPts val="300"/>
              </a:spcAft>
              <a:buFont typeface="Arial" pitchFamily="34" charset="0"/>
              <a:buChar char="•"/>
              <a:defRPr/>
            </a:pPr>
            <a:r>
              <a:rPr lang="en-US" sz="1600" dirty="0" smtClean="0">
                <a:latin typeface="+mn-lt"/>
                <a:cs typeface="Arial" pitchFamily="34" charset="0"/>
              </a:rPr>
              <a:t>ITAR </a:t>
            </a:r>
            <a:r>
              <a:rPr lang="en-US" sz="1600" dirty="0">
                <a:latin typeface="+mn-lt"/>
                <a:cs typeface="Arial" pitchFamily="34" charset="0"/>
              </a:rPr>
              <a:t>apply </a:t>
            </a:r>
            <a:r>
              <a:rPr lang="en-US" sz="1600" dirty="0" smtClean="0">
                <a:latin typeface="+mn-lt"/>
                <a:cs typeface="Arial" pitchFamily="34" charset="0"/>
              </a:rPr>
              <a:t>penalties </a:t>
            </a:r>
            <a:r>
              <a:rPr lang="en-US" sz="1600" dirty="0">
                <a:latin typeface="+mn-lt"/>
                <a:cs typeface="Arial" pitchFamily="34" charset="0"/>
              </a:rPr>
              <a:t>under Arms Export Control Act (AECA</a:t>
            </a:r>
            <a:r>
              <a:rPr lang="en-US" sz="1600" dirty="0" smtClean="0">
                <a:latin typeface="+mn-lt"/>
                <a:cs typeface="Arial" pitchFamily="34" charset="0"/>
              </a:rPr>
              <a:t>)</a:t>
            </a:r>
          </a:p>
          <a:p>
            <a:pPr marL="800100" lvl="1" indent="-342900" eaLnBrk="0" hangingPunct="0">
              <a:spcBef>
                <a:spcPts val="300"/>
              </a:spcBef>
              <a:spcAft>
                <a:spcPts val="300"/>
              </a:spcAft>
              <a:buFont typeface="Arial" pitchFamily="34" charset="0"/>
              <a:buChar char="–"/>
              <a:defRPr/>
            </a:pPr>
            <a:r>
              <a:rPr lang="en-US" sz="1600" u="sng" dirty="0" smtClean="0">
                <a:latin typeface="+mn-lt"/>
                <a:cs typeface="Arial" pitchFamily="34" charset="0"/>
              </a:rPr>
              <a:t>Civil </a:t>
            </a:r>
            <a:r>
              <a:rPr lang="en-US" sz="1600" u="sng" dirty="0">
                <a:latin typeface="+mn-lt"/>
                <a:cs typeface="Arial" pitchFamily="34" charset="0"/>
              </a:rPr>
              <a:t>fine</a:t>
            </a:r>
            <a:r>
              <a:rPr lang="en-US" sz="1600" dirty="0">
                <a:latin typeface="+mn-lt"/>
                <a:cs typeface="Arial" pitchFamily="34" charset="0"/>
              </a:rPr>
              <a:t>:  up to greater of US$500,000 or 5X transaction </a:t>
            </a:r>
            <a:r>
              <a:rPr lang="en-US" sz="1600" dirty="0" smtClean="0">
                <a:latin typeface="+mn-lt"/>
                <a:cs typeface="Arial" pitchFamily="34" charset="0"/>
              </a:rPr>
              <a:t>value</a:t>
            </a:r>
            <a:endParaRPr lang="en-US" sz="1600" dirty="0">
              <a:latin typeface="+mn-lt"/>
              <a:cs typeface="Arial" pitchFamily="34" charset="0"/>
            </a:endParaRPr>
          </a:p>
          <a:p>
            <a:pPr marL="800100" lvl="1" indent="-342900" eaLnBrk="0" hangingPunct="0">
              <a:spcBef>
                <a:spcPts val="300"/>
              </a:spcBef>
              <a:spcAft>
                <a:spcPts val="300"/>
              </a:spcAft>
              <a:buFont typeface="Arial" pitchFamily="34" charset="0"/>
              <a:buChar char="–"/>
              <a:defRPr/>
            </a:pPr>
            <a:r>
              <a:rPr lang="en-US" sz="1600" u="sng" dirty="0" smtClean="0">
                <a:latin typeface="+mn-lt"/>
                <a:cs typeface="Arial" pitchFamily="34" charset="0"/>
              </a:rPr>
              <a:t>Criminal </a:t>
            </a:r>
            <a:r>
              <a:rPr lang="en-US" sz="1600" u="sng" dirty="0">
                <a:latin typeface="+mn-lt"/>
                <a:cs typeface="Arial" pitchFamily="34" charset="0"/>
              </a:rPr>
              <a:t>fine</a:t>
            </a:r>
            <a:r>
              <a:rPr lang="en-US" sz="1600" dirty="0">
                <a:latin typeface="+mn-lt"/>
                <a:cs typeface="Arial" pitchFamily="34" charset="0"/>
              </a:rPr>
              <a:t>:  up to US$1,000,000; up to 20 years in federal prison per violation; or </a:t>
            </a:r>
            <a:r>
              <a:rPr lang="en-US" sz="1600" dirty="0" smtClean="0">
                <a:latin typeface="+mn-lt"/>
                <a:cs typeface="Arial" pitchFamily="34" charset="0"/>
              </a:rPr>
              <a:t>both</a:t>
            </a:r>
          </a:p>
          <a:p>
            <a:pPr lvl="1">
              <a:spcAft>
                <a:spcPts val="600"/>
              </a:spcAft>
            </a:pPr>
            <a:endParaRPr lang="en-US" sz="1600" dirty="0" smtClean="0"/>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U.S. Export Control Penalties</a:t>
            </a:r>
          </a:p>
          <a:p>
            <a:pPr algn="ctr">
              <a:spcBef>
                <a:spcPts val="600"/>
              </a:spcBef>
            </a:pPr>
            <a:r>
              <a:rPr lang="zh-CN" altLang="en-US" sz="3000" b="0" dirty="0" smtClean="0">
                <a:solidFill>
                  <a:schemeClr val="tx1"/>
                </a:solidFill>
              </a:rPr>
              <a:t>美国出口管制处罚</a:t>
            </a:r>
            <a:endParaRPr lang="en-US" sz="3000" b="0" dirty="0" smtClean="0">
              <a:solidFill>
                <a:schemeClr val="tx1"/>
              </a:solidFill>
            </a:endParaRPr>
          </a:p>
          <a:p>
            <a:pPr algn="ctr"/>
            <a:endParaRPr lang="en-US" sz="3000" b="0" kern="0" dirty="0">
              <a:solidFill>
                <a:schemeClr val="tx1"/>
              </a:solidFill>
            </a:endParaRPr>
          </a:p>
        </p:txBody>
      </p:sp>
      <p:sp>
        <p:nvSpPr>
          <p:cNvPr id="5" name="Rectangle 4"/>
          <p:cNvSpPr/>
          <p:nvPr/>
        </p:nvSpPr>
        <p:spPr>
          <a:xfrm>
            <a:off x="4953000" y="1600200"/>
            <a:ext cx="3581400" cy="4578176"/>
          </a:xfrm>
          <a:prstGeom prst="rect">
            <a:avLst/>
          </a:prstGeom>
        </p:spPr>
        <p:txBody>
          <a:bodyPr wrap="square">
            <a:spAutoFit/>
          </a:bodyPr>
          <a:lstStyle/>
          <a:p>
            <a:pPr marL="342900" indent="-342900" eaLnBrk="0" hangingPunct="0">
              <a:spcBef>
                <a:spcPts val="300"/>
              </a:spcBef>
              <a:spcAft>
                <a:spcPts val="300"/>
              </a:spcAft>
              <a:buFont typeface="Arial" pitchFamily="34" charset="0"/>
              <a:buChar char="•"/>
              <a:defRPr/>
            </a:pPr>
            <a:r>
              <a:rPr lang="zh-CN" altLang="en-US" sz="1600" dirty="0" smtClean="0"/>
              <a:t>大多数</a:t>
            </a:r>
            <a:r>
              <a:rPr lang="en-US" sz="1600" dirty="0" smtClean="0"/>
              <a:t>OFAC</a:t>
            </a:r>
            <a:r>
              <a:rPr lang="zh-CN" altLang="en-US" sz="1600" dirty="0" smtClean="0"/>
              <a:t>禁运和当前</a:t>
            </a:r>
            <a:r>
              <a:rPr lang="en-US" sz="1600" dirty="0" smtClean="0"/>
              <a:t>EAR</a:t>
            </a:r>
            <a:r>
              <a:rPr lang="zh-CN" altLang="en-US" sz="1600" dirty="0" smtClean="0"/>
              <a:t>适用</a:t>
            </a:r>
            <a:r>
              <a:rPr lang="en-US" altLang="zh-CN" sz="1600" dirty="0" smtClean="0"/>
              <a:t>《</a:t>
            </a:r>
            <a:r>
              <a:rPr lang="zh-CN" altLang="en-US" sz="1600" dirty="0" smtClean="0"/>
              <a:t>国际紧急经济权力法</a:t>
            </a:r>
            <a:r>
              <a:rPr lang="en-US" altLang="zh-CN" sz="1600" dirty="0" smtClean="0"/>
              <a:t>》</a:t>
            </a:r>
            <a:r>
              <a:rPr lang="zh-CN" altLang="en-US" sz="1600" dirty="0" smtClean="0"/>
              <a:t>（</a:t>
            </a:r>
            <a:r>
              <a:rPr lang="en-US" sz="1600" dirty="0" smtClean="0"/>
              <a:t>IEEPA</a:t>
            </a:r>
            <a:r>
              <a:rPr lang="zh-CN" altLang="en-US" sz="1600" dirty="0" smtClean="0"/>
              <a:t>）的处罚</a:t>
            </a:r>
            <a:endParaRPr lang="en-US" altLang="zh-CN" sz="1600" dirty="0" smtClean="0"/>
          </a:p>
          <a:p>
            <a:pPr marL="800100" lvl="1" indent="-342900" eaLnBrk="0" hangingPunct="0">
              <a:spcBef>
                <a:spcPts val="300"/>
              </a:spcBef>
              <a:spcAft>
                <a:spcPts val="300"/>
              </a:spcAft>
              <a:buFont typeface="Arial" pitchFamily="34" charset="0"/>
              <a:buChar char="•"/>
              <a:defRPr/>
            </a:pPr>
            <a:r>
              <a:rPr lang="zh-CN" altLang="en-US" sz="1600" dirty="0" smtClean="0"/>
              <a:t>民事罚款：最高超过</a:t>
            </a:r>
            <a:r>
              <a:rPr lang="en-US" sz="1600" dirty="0" smtClean="0"/>
              <a:t>25</a:t>
            </a:r>
            <a:r>
              <a:rPr lang="zh-CN" altLang="en-US" sz="1600" dirty="0" smtClean="0"/>
              <a:t>万美元或</a:t>
            </a:r>
            <a:r>
              <a:rPr lang="en-US" sz="1600" dirty="0" smtClean="0"/>
              <a:t>2</a:t>
            </a:r>
            <a:r>
              <a:rPr lang="zh-CN" altLang="en-US" sz="1600" dirty="0" smtClean="0"/>
              <a:t>倍交易价值（严格责任制度）</a:t>
            </a:r>
            <a:endParaRPr lang="en-US" sz="1600" dirty="0" smtClean="0"/>
          </a:p>
          <a:p>
            <a:pPr marL="800100" lvl="1" indent="-342900" eaLnBrk="0" hangingPunct="0">
              <a:spcBef>
                <a:spcPts val="300"/>
              </a:spcBef>
              <a:spcAft>
                <a:spcPts val="300"/>
              </a:spcAft>
              <a:buFont typeface="Arial" pitchFamily="34" charset="0"/>
              <a:buChar char="•"/>
              <a:defRPr/>
            </a:pPr>
            <a:r>
              <a:rPr lang="zh-CN" altLang="en-US" sz="1600" dirty="0" smtClean="0"/>
              <a:t>刑事罚款：最高</a:t>
            </a:r>
            <a:r>
              <a:rPr lang="en-US" sz="1600" dirty="0" smtClean="0"/>
              <a:t>1</a:t>
            </a:r>
            <a:r>
              <a:rPr lang="zh-CN" altLang="en-US" sz="1600" dirty="0" smtClean="0"/>
              <a:t>百万美元；最高</a:t>
            </a:r>
            <a:r>
              <a:rPr lang="en-US" sz="1600" dirty="0" smtClean="0"/>
              <a:t>20</a:t>
            </a:r>
            <a:r>
              <a:rPr lang="zh-CN" altLang="en-US" sz="1600" dirty="0" smtClean="0"/>
              <a:t>年监禁；或两者兼有</a:t>
            </a:r>
            <a:endParaRPr lang="en-US" sz="1600" dirty="0" smtClean="0"/>
          </a:p>
          <a:p>
            <a:pPr marL="342900" indent="-342900" eaLnBrk="0" hangingPunct="0">
              <a:spcBef>
                <a:spcPts val="300"/>
              </a:spcBef>
              <a:spcAft>
                <a:spcPts val="300"/>
              </a:spcAft>
              <a:buFont typeface="Arial" pitchFamily="34" charset="0"/>
              <a:buChar char="•"/>
              <a:defRPr/>
            </a:pPr>
            <a:r>
              <a:rPr lang="en-US" sz="1600" dirty="0" smtClean="0">
                <a:cs typeface="Arial" pitchFamily="34" charset="0"/>
              </a:rPr>
              <a:t>ITAR</a:t>
            </a:r>
            <a:r>
              <a:rPr lang="zh-CN" altLang="en-US" sz="1600" dirty="0" smtClean="0"/>
              <a:t>适用</a:t>
            </a:r>
            <a:r>
              <a:rPr lang="en-US" altLang="zh-CN" sz="1600" dirty="0" smtClean="0"/>
              <a:t>《</a:t>
            </a:r>
            <a:r>
              <a:rPr lang="zh-CN" altLang="en-US" sz="1600" dirty="0" smtClean="0"/>
              <a:t>武器出口控制法</a:t>
            </a:r>
            <a:r>
              <a:rPr lang="en-US" altLang="zh-CN" sz="1600" dirty="0" smtClean="0"/>
              <a:t>》</a:t>
            </a:r>
            <a:r>
              <a:rPr lang="zh-CN" altLang="en-US" sz="1600" dirty="0" smtClean="0"/>
              <a:t>（</a:t>
            </a:r>
            <a:r>
              <a:rPr lang="en-US" sz="1600" dirty="0" smtClean="0"/>
              <a:t>AECA</a:t>
            </a:r>
            <a:r>
              <a:rPr lang="zh-CN" altLang="en-US" sz="1600" dirty="0" smtClean="0"/>
              <a:t>）的处罚</a:t>
            </a:r>
            <a:endParaRPr lang="en-US" sz="1600" dirty="0" smtClean="0">
              <a:cs typeface="Arial" pitchFamily="34" charset="0"/>
            </a:endParaRPr>
          </a:p>
          <a:p>
            <a:pPr marL="800100" lvl="1" indent="-342900" eaLnBrk="0" hangingPunct="0">
              <a:spcBef>
                <a:spcPts val="300"/>
              </a:spcBef>
              <a:spcAft>
                <a:spcPts val="300"/>
              </a:spcAft>
              <a:buFont typeface="Arial" pitchFamily="34" charset="0"/>
              <a:buChar char="–"/>
              <a:defRPr/>
            </a:pPr>
            <a:r>
              <a:rPr lang="zh-CN" altLang="en-US" sz="1600" dirty="0" smtClean="0"/>
              <a:t>民事</a:t>
            </a:r>
            <a:r>
              <a:rPr lang="zh-CN" altLang="en-US" sz="1600" dirty="0"/>
              <a:t>处罚</a:t>
            </a:r>
            <a:r>
              <a:rPr lang="zh-CN" altLang="en-US" sz="1600" dirty="0" smtClean="0"/>
              <a:t>：最高超过</a:t>
            </a:r>
            <a:r>
              <a:rPr lang="en-US" sz="1600" dirty="0" smtClean="0"/>
              <a:t>50</a:t>
            </a:r>
            <a:r>
              <a:rPr lang="zh-CN" altLang="en-US" sz="1600" dirty="0" smtClean="0"/>
              <a:t>万美元或</a:t>
            </a:r>
            <a:r>
              <a:rPr lang="en-US" sz="1600" dirty="0" smtClean="0"/>
              <a:t>5</a:t>
            </a:r>
            <a:r>
              <a:rPr lang="zh-CN" altLang="en-US" sz="1600" dirty="0" smtClean="0"/>
              <a:t>倍交易价值</a:t>
            </a:r>
            <a:endParaRPr lang="en-US" sz="1600" dirty="0" smtClean="0"/>
          </a:p>
          <a:p>
            <a:pPr marL="800100" lvl="1" indent="-342900" eaLnBrk="0" hangingPunct="0">
              <a:spcBef>
                <a:spcPts val="300"/>
              </a:spcBef>
              <a:spcAft>
                <a:spcPts val="300"/>
              </a:spcAft>
              <a:buFont typeface="Arial" pitchFamily="34" charset="0"/>
              <a:buChar char="–"/>
              <a:defRPr/>
            </a:pPr>
            <a:r>
              <a:rPr lang="zh-CN" altLang="en-US" sz="1600" dirty="0" smtClean="0"/>
              <a:t>刑事</a:t>
            </a:r>
            <a:r>
              <a:rPr lang="zh-CN" altLang="en-US" sz="1600" dirty="0"/>
              <a:t>处罚</a:t>
            </a:r>
            <a:r>
              <a:rPr lang="zh-CN" altLang="en-US" sz="1600" dirty="0" smtClean="0"/>
              <a:t>：最高</a:t>
            </a:r>
            <a:r>
              <a:rPr lang="en-US" sz="1600" dirty="0" smtClean="0"/>
              <a:t>1</a:t>
            </a:r>
            <a:r>
              <a:rPr lang="zh-CN" altLang="en-US" sz="1600" dirty="0" smtClean="0"/>
              <a:t>百万美元；每项违法最高</a:t>
            </a:r>
            <a:r>
              <a:rPr lang="en-US" sz="1600" dirty="0" smtClean="0"/>
              <a:t>20</a:t>
            </a:r>
            <a:r>
              <a:rPr lang="zh-CN" altLang="en-US" sz="1600" dirty="0" smtClean="0"/>
              <a:t>年监禁</a:t>
            </a:r>
            <a:r>
              <a:rPr lang="en-US" sz="1600" dirty="0" smtClean="0"/>
              <a:t>; </a:t>
            </a:r>
            <a:r>
              <a:rPr lang="zh-CN" altLang="en-US" sz="1600" dirty="0" smtClean="0"/>
              <a:t>或两者兼有</a:t>
            </a:r>
            <a:endParaRPr lang="en-US" sz="1600" dirty="0" smtClean="0">
              <a:latin typeface="+mn-lt"/>
              <a:cs typeface="Arial" pitchFamily="34" charset="0"/>
            </a:endParaRPr>
          </a:p>
          <a:p>
            <a:pPr lvl="1">
              <a:spcAft>
                <a:spcPts val="600"/>
              </a:spcAft>
              <a:buFont typeface="Arial" pitchFamily="34" charset="0"/>
              <a:buChar char="•"/>
            </a:pPr>
            <a:endParaRPr lang="en-US" sz="1600" dirty="0" smtClean="0"/>
          </a:p>
        </p:txBody>
      </p:sp>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4343400" cy="5105400"/>
          </a:xfrm>
        </p:spPr>
        <p:txBody>
          <a:bodyPr rtlCol="0">
            <a:noAutofit/>
          </a:bodyPr>
          <a:lstStyle/>
          <a:p>
            <a:pPr fontAlgn="auto">
              <a:spcBef>
                <a:spcPts val="300"/>
              </a:spcBef>
              <a:spcAft>
                <a:spcPts val="300"/>
              </a:spcAft>
              <a:buClrTx/>
              <a:defRPr/>
            </a:pPr>
            <a:r>
              <a:rPr lang="en-US" sz="1300" u="sng" dirty="0"/>
              <a:t>18 </a:t>
            </a:r>
            <a:r>
              <a:rPr lang="en-US" sz="1300" u="sng" dirty="0" smtClean="0"/>
              <a:t>USC</a:t>
            </a:r>
            <a:r>
              <a:rPr lang="en-US" sz="1300" u="sng" dirty="0"/>
              <a:t>. </a:t>
            </a:r>
            <a:r>
              <a:rPr lang="en-US" sz="1300" u="sng" dirty="0" smtClean="0"/>
              <a:t>§1030</a:t>
            </a:r>
            <a:r>
              <a:rPr lang="en-US" sz="1300" dirty="0" smtClean="0"/>
              <a:t>:  Computer </a:t>
            </a:r>
            <a:r>
              <a:rPr lang="en-US" sz="1300" dirty="0"/>
              <a:t>Fraud and Abuse Act (“CFAA</a:t>
            </a:r>
            <a:r>
              <a:rPr lang="en-US" sz="1300" dirty="0" smtClean="0"/>
              <a:t>”)</a:t>
            </a:r>
          </a:p>
          <a:p>
            <a:pPr fontAlgn="auto">
              <a:spcBef>
                <a:spcPts val="300"/>
              </a:spcBef>
              <a:spcAft>
                <a:spcPts val="300"/>
              </a:spcAft>
              <a:buClrTx/>
              <a:defRPr/>
            </a:pPr>
            <a:r>
              <a:rPr lang="en-US" sz="1300" dirty="0" smtClean="0"/>
              <a:t>CFAA intended to reach </a:t>
            </a:r>
            <a:r>
              <a:rPr lang="en-US" sz="1300" u="sng" dirty="0" smtClean="0"/>
              <a:t>all</a:t>
            </a:r>
            <a:r>
              <a:rPr lang="en-US" sz="1300" dirty="0" smtClean="0"/>
              <a:t> forms of computer crime: </a:t>
            </a:r>
          </a:p>
          <a:p>
            <a:pPr lvl="1" fontAlgn="auto">
              <a:spcBef>
                <a:spcPts val="300"/>
              </a:spcBef>
              <a:spcAft>
                <a:spcPts val="300"/>
              </a:spcAft>
              <a:buClrTx/>
              <a:defRPr/>
            </a:pPr>
            <a:r>
              <a:rPr lang="en-US" sz="1300" dirty="0" smtClean="0"/>
              <a:t>(a)(1):  illicit access to computer to commit espionage</a:t>
            </a:r>
          </a:p>
          <a:p>
            <a:pPr lvl="1" fontAlgn="auto">
              <a:spcBef>
                <a:spcPts val="300"/>
              </a:spcBef>
              <a:spcAft>
                <a:spcPts val="300"/>
              </a:spcAft>
              <a:buClrTx/>
              <a:defRPr/>
            </a:pPr>
            <a:r>
              <a:rPr lang="en-US" sz="1300" dirty="0" smtClean="0"/>
              <a:t>(a)(2):  computer trespass to access government, financial, credit or commercial information</a:t>
            </a:r>
          </a:p>
          <a:p>
            <a:pPr lvl="1" fontAlgn="auto">
              <a:spcBef>
                <a:spcPts val="300"/>
              </a:spcBef>
              <a:spcAft>
                <a:spcPts val="300"/>
              </a:spcAft>
              <a:buClrTx/>
              <a:defRPr/>
            </a:pPr>
            <a:r>
              <a:rPr lang="en-US" sz="1300" dirty="0" smtClean="0"/>
              <a:t>(a)(3):  computer trespass to access government computer</a:t>
            </a:r>
          </a:p>
          <a:p>
            <a:pPr lvl="1" fontAlgn="auto">
              <a:spcBef>
                <a:spcPts val="300"/>
              </a:spcBef>
              <a:spcAft>
                <a:spcPts val="300"/>
              </a:spcAft>
              <a:buClrTx/>
              <a:defRPr/>
            </a:pPr>
            <a:r>
              <a:rPr lang="en-US" sz="1300" dirty="0" smtClean="0"/>
              <a:t>(a)(4):  fraud through </a:t>
            </a:r>
            <a:r>
              <a:rPr lang="en-US" sz="1300" dirty="0"/>
              <a:t>computer trespass to </a:t>
            </a:r>
            <a:r>
              <a:rPr lang="en-US" sz="1300" dirty="0" smtClean="0"/>
              <a:t>access government</a:t>
            </a:r>
            <a:r>
              <a:rPr lang="en-US" sz="1300" dirty="0"/>
              <a:t>, financial, credit or commercial </a:t>
            </a:r>
            <a:r>
              <a:rPr lang="en-US" sz="1300" dirty="0" smtClean="0"/>
              <a:t>computer</a:t>
            </a:r>
          </a:p>
          <a:p>
            <a:pPr lvl="1" fontAlgn="auto">
              <a:spcBef>
                <a:spcPts val="300"/>
              </a:spcBef>
              <a:spcAft>
                <a:spcPts val="300"/>
              </a:spcAft>
              <a:buClrTx/>
              <a:defRPr/>
            </a:pPr>
            <a:r>
              <a:rPr lang="en-US" sz="1300" dirty="0" smtClean="0"/>
              <a:t>(a)(5):  damaging </a:t>
            </a:r>
            <a:r>
              <a:rPr lang="en-US" sz="1300" dirty="0"/>
              <a:t>government, financial, credit or commercial computer</a:t>
            </a:r>
            <a:endParaRPr lang="en-US" sz="1300" dirty="0" smtClean="0"/>
          </a:p>
          <a:p>
            <a:pPr lvl="1" fontAlgn="auto">
              <a:spcBef>
                <a:spcPts val="300"/>
              </a:spcBef>
              <a:spcAft>
                <a:spcPts val="300"/>
              </a:spcAft>
              <a:buClrTx/>
              <a:defRPr/>
            </a:pPr>
            <a:r>
              <a:rPr lang="en-US" sz="1300" dirty="0" smtClean="0"/>
              <a:t>(a)(6): </a:t>
            </a:r>
            <a:r>
              <a:rPr lang="en-US" sz="1300" dirty="0"/>
              <a:t>trafficking in stolen computer </a:t>
            </a:r>
            <a:r>
              <a:rPr lang="en-US" sz="1300" dirty="0" smtClean="0"/>
              <a:t>passwords</a:t>
            </a:r>
          </a:p>
          <a:p>
            <a:pPr lvl="1" fontAlgn="auto">
              <a:spcBef>
                <a:spcPts val="300"/>
              </a:spcBef>
              <a:spcAft>
                <a:spcPts val="300"/>
              </a:spcAft>
              <a:buClrTx/>
              <a:defRPr/>
            </a:pPr>
            <a:r>
              <a:rPr lang="en-US" sz="1300" dirty="0" smtClean="0"/>
              <a:t>(a)(7):  threatening to damage </a:t>
            </a:r>
            <a:r>
              <a:rPr lang="en-US" sz="1300" dirty="0"/>
              <a:t>government, financial, credit or commercial </a:t>
            </a:r>
            <a:r>
              <a:rPr lang="en-US" sz="1300" dirty="0" smtClean="0"/>
              <a:t>computer</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a:solidFill>
                  <a:schemeClr val="tx1"/>
                </a:solidFill>
              </a:rPr>
              <a:t>U.S. </a:t>
            </a:r>
            <a:r>
              <a:rPr lang="en-US" sz="3000" b="0" kern="0" dirty="0" smtClean="0">
                <a:solidFill>
                  <a:schemeClr val="tx1"/>
                </a:solidFill>
              </a:rPr>
              <a:t>Computer Crime Laws</a:t>
            </a:r>
          </a:p>
          <a:p>
            <a:pPr marL="0" lvl="1" algn="ctr">
              <a:spcBef>
                <a:spcPts val="600"/>
              </a:spcBef>
            </a:pPr>
            <a:r>
              <a:rPr lang="zh-CN" altLang="en-US" sz="3000" b="0" kern="0" dirty="0" smtClean="0">
                <a:solidFill>
                  <a:schemeClr val="tx1"/>
                </a:solidFill>
                <a:latin typeface="+mj-lt"/>
                <a:ea typeface="+mj-ea"/>
                <a:cs typeface="+mj-cs"/>
              </a:rPr>
              <a:t>美国计算机犯罪法</a:t>
            </a:r>
            <a:endParaRPr lang="en-US" altLang="zh-CN" sz="3000" b="0" kern="0" dirty="0" smtClean="0">
              <a:solidFill>
                <a:schemeClr val="tx1"/>
              </a:solidFill>
              <a:latin typeface="+mj-lt"/>
              <a:ea typeface="+mj-ea"/>
              <a:cs typeface="+mj-cs"/>
            </a:endParaRPr>
          </a:p>
        </p:txBody>
      </p:sp>
      <p:sp>
        <p:nvSpPr>
          <p:cNvPr id="5" name="Content Placeholder 2"/>
          <p:cNvSpPr txBox="1">
            <a:spLocks/>
          </p:cNvSpPr>
          <p:nvPr/>
        </p:nvSpPr>
        <p:spPr bwMode="auto">
          <a:xfrm>
            <a:off x="4876800" y="1524000"/>
            <a:ext cx="3505200" cy="510540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Autofit/>
          </a:bodyPr>
          <a:lstStyle/>
          <a:p>
            <a:pPr marL="228600" lvl="1" indent="-228600">
              <a:spcBef>
                <a:spcPts val="1200"/>
              </a:spcBef>
              <a:buClr>
                <a:srgbClr val="003580"/>
              </a:buClr>
              <a:buFontTx/>
              <a:buChar char="•"/>
            </a:pPr>
            <a:r>
              <a:rPr kumimoji="0" lang="en-US" sz="1400" b="0" i="0" u="sng" strike="noStrike" kern="0" cap="none" spc="0" normalizeH="0" baseline="0" noProof="0" dirty="0" smtClean="0">
                <a:ln>
                  <a:noFill/>
                </a:ln>
                <a:solidFill>
                  <a:schemeClr val="tx1"/>
                </a:solidFill>
                <a:effectLst/>
                <a:uLnTx/>
                <a:uFillTx/>
                <a:latin typeface="+mn-lt"/>
              </a:rPr>
              <a:t>18 USC. §</a:t>
            </a:r>
            <a:r>
              <a:rPr kumimoji="0" lang="en-US" sz="1400" b="0" i="0" u="none" strike="noStrike" kern="0" cap="none" spc="0" normalizeH="0" baseline="0" noProof="0" dirty="0" smtClean="0">
                <a:ln>
                  <a:noFill/>
                </a:ln>
                <a:solidFill>
                  <a:schemeClr val="tx1"/>
                </a:solidFill>
                <a:effectLst/>
                <a:uLnTx/>
                <a:uFillTx/>
                <a:latin typeface="+mn-lt"/>
              </a:rPr>
              <a:t>1030:</a:t>
            </a:r>
            <a:r>
              <a:rPr kumimoji="0" lang="zh-CN" altLang="en-US" sz="1400" b="0" i="0" u="none" strike="noStrike" kern="0" cap="none" spc="0" normalizeH="0" baseline="0" noProof="0" dirty="0" smtClean="0">
                <a:ln>
                  <a:noFill/>
                </a:ln>
                <a:solidFill>
                  <a:schemeClr val="tx1"/>
                </a:solidFill>
                <a:effectLst/>
                <a:uLnTx/>
                <a:uFillTx/>
                <a:latin typeface="+mn-lt"/>
              </a:rPr>
              <a:t> </a:t>
            </a:r>
            <a:r>
              <a:rPr lang="en-US" altLang="zh-CN" sz="1400" dirty="0" smtClean="0"/>
              <a:t>《</a:t>
            </a:r>
            <a:r>
              <a:rPr kumimoji="0" lang="zh-CN" altLang="en-US" sz="1400" b="0" i="0" u="none" strike="noStrike" kern="0" cap="none" spc="0" normalizeH="0" baseline="0" noProof="0" dirty="0" smtClean="0">
                <a:ln>
                  <a:noFill/>
                </a:ln>
                <a:solidFill>
                  <a:schemeClr val="tx1"/>
                </a:solidFill>
                <a:effectLst/>
                <a:uLnTx/>
                <a:uFillTx/>
                <a:latin typeface="+mn-lt"/>
              </a:rPr>
              <a:t>计算机欺诈和滥用法</a:t>
            </a:r>
            <a:r>
              <a:rPr lang="en-US" altLang="zh-CN" sz="1400" dirty="0" smtClean="0"/>
              <a:t>》</a:t>
            </a:r>
            <a:r>
              <a:rPr kumimoji="0" lang="en-US" altLang="zh-CN" sz="1400" b="0" i="0" u="none" strike="noStrike" kern="0" cap="none" spc="0" normalizeH="0" baseline="0" noProof="0" dirty="0" smtClean="0">
                <a:ln>
                  <a:noFill/>
                </a:ln>
                <a:solidFill>
                  <a:schemeClr val="tx1"/>
                </a:solidFill>
                <a:effectLst/>
                <a:uLnTx/>
                <a:uFillTx/>
                <a:latin typeface="+mn-lt"/>
              </a:rPr>
              <a:t> (CFAA)</a:t>
            </a:r>
            <a:endParaRPr kumimoji="0" lang="en-US" sz="1400" b="0" i="0" u="none" strike="noStrike" kern="0" cap="none" spc="0" normalizeH="0" baseline="0" noProof="0" dirty="0" smtClean="0">
              <a:ln>
                <a:noFill/>
              </a:ln>
              <a:solidFill>
                <a:schemeClr val="tx1"/>
              </a:solidFill>
              <a:effectLst/>
              <a:uLnTx/>
              <a:uFillTx/>
              <a:latin typeface="+mn-lt"/>
            </a:endParaRPr>
          </a:p>
          <a:p>
            <a:pPr marL="228600" marR="0" lvl="0" indent="-228600" algn="l" defTabSz="914400" rtl="0" eaLnBrk="1" fontAlgn="base" latinLnBrk="0" hangingPunct="1">
              <a:lnSpc>
                <a:spcPct val="100000"/>
              </a:lnSpc>
              <a:spcBef>
                <a:spcPts val="1200"/>
              </a:spcBef>
              <a:spcAft>
                <a:spcPct val="0"/>
              </a:spcAft>
              <a:buClr>
                <a:srgbClr val="003580"/>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ea typeface="+mn-ea"/>
                <a:cs typeface="+mn-cs"/>
              </a:rPr>
              <a:t>CFAA</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旨在涵盖各种形式的计算机犯罪：</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(a)(1):  </a:t>
            </a:r>
            <a:r>
              <a:rPr kumimoji="0" lang="zh-CN" altLang="en-US" sz="1400" b="0" i="0" u="none" strike="noStrike" kern="0" cap="none" spc="0" normalizeH="0" baseline="0" noProof="0" dirty="0" smtClean="0">
                <a:ln>
                  <a:noFill/>
                </a:ln>
                <a:solidFill>
                  <a:schemeClr val="tx1"/>
                </a:solidFill>
                <a:effectLst/>
                <a:uLnTx/>
                <a:uFillTx/>
                <a:latin typeface="+mn-lt"/>
              </a:rPr>
              <a:t>非法访问计算机以从事间谍活动</a:t>
            </a:r>
            <a:endParaRPr kumimoji="0" lang="en-US"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(a)(2):  </a:t>
            </a:r>
            <a:r>
              <a:rPr kumimoji="0" lang="zh-CN" altLang="en-US" sz="1400" b="0" i="0" u="none" strike="noStrike" kern="0" cap="none" spc="0" normalizeH="0" baseline="0" noProof="0" dirty="0" smtClean="0">
                <a:ln>
                  <a:noFill/>
                </a:ln>
                <a:solidFill>
                  <a:schemeClr val="tx1"/>
                </a:solidFill>
                <a:effectLst/>
                <a:uLnTx/>
                <a:uFillTx/>
                <a:latin typeface="+mn-lt"/>
              </a:rPr>
              <a:t>计算机非法侵入访问政府、金融、信贷或商业信息</a:t>
            </a:r>
            <a:endParaRPr kumimoji="0" lang="en-US"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(a)(3):  </a:t>
            </a:r>
            <a:r>
              <a:rPr kumimoji="0" lang="zh-CN" altLang="en-US" sz="1400" b="0" i="0" u="none" strike="noStrike" kern="0" cap="none" spc="0" normalizeH="0" baseline="0" noProof="0" dirty="0" smtClean="0">
                <a:ln>
                  <a:noFill/>
                </a:ln>
                <a:solidFill>
                  <a:schemeClr val="tx1"/>
                </a:solidFill>
                <a:effectLst/>
                <a:uLnTx/>
                <a:uFillTx/>
                <a:latin typeface="+mn-lt"/>
              </a:rPr>
              <a:t>计算机侵入访问政府计算机</a:t>
            </a:r>
            <a:endParaRPr kumimoji="0" lang="en-US"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(a)(4):  </a:t>
            </a:r>
            <a:r>
              <a:rPr kumimoji="0" lang="zh-CN" altLang="en-US" sz="1400" b="0" i="0" u="none" strike="noStrike" kern="0" cap="none" spc="0" normalizeH="0" baseline="0" noProof="0" dirty="0" smtClean="0">
                <a:ln>
                  <a:noFill/>
                </a:ln>
                <a:solidFill>
                  <a:schemeClr val="tx1"/>
                </a:solidFill>
                <a:effectLst/>
                <a:uLnTx/>
                <a:uFillTx/>
                <a:latin typeface="+mn-lt"/>
              </a:rPr>
              <a:t>通过计算机造假非法侵入访问政府、金融、信贷或商用计算机</a:t>
            </a:r>
            <a:endParaRPr kumimoji="0" lang="en-US"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(a)(5):  </a:t>
            </a:r>
            <a:r>
              <a:rPr kumimoji="0" lang="zh-CN" altLang="en-US" sz="1400" b="0" i="0" u="none" strike="noStrike" kern="0" cap="none" spc="0" normalizeH="0" baseline="0" noProof="0" dirty="0" smtClean="0">
                <a:ln>
                  <a:noFill/>
                </a:ln>
                <a:solidFill>
                  <a:schemeClr val="tx1"/>
                </a:solidFill>
                <a:effectLst/>
                <a:uLnTx/>
                <a:uFillTx/>
                <a:latin typeface="+mn-lt"/>
              </a:rPr>
              <a:t>破坏政府、金融、信贷或商用计算机</a:t>
            </a:r>
            <a:endParaRPr kumimoji="0" lang="en-US"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(a)(6):  </a:t>
            </a:r>
            <a:r>
              <a:rPr kumimoji="0" lang="zh-CN" altLang="en-US" sz="1400" b="0" i="0" u="none" strike="noStrike" kern="0" cap="none" spc="0" normalizeH="0" baseline="0" noProof="0" dirty="0" smtClean="0">
                <a:ln>
                  <a:noFill/>
                </a:ln>
                <a:solidFill>
                  <a:schemeClr val="tx1"/>
                </a:solidFill>
                <a:effectLst/>
                <a:uLnTx/>
                <a:uFillTx/>
                <a:latin typeface="+mn-lt"/>
              </a:rPr>
              <a:t>贩卖盗取的计算机密码</a:t>
            </a:r>
            <a:endParaRPr kumimoji="0" lang="en-US"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(a)(7):  </a:t>
            </a:r>
            <a:r>
              <a:rPr kumimoji="0" lang="zh-CN" altLang="en-US" sz="1400" b="0" i="0" u="none" strike="noStrike" kern="0" cap="none" spc="0" normalizeH="0" baseline="0" noProof="0" dirty="0" smtClean="0">
                <a:ln>
                  <a:noFill/>
                </a:ln>
                <a:solidFill>
                  <a:schemeClr val="tx1"/>
                </a:solidFill>
                <a:effectLst/>
                <a:uLnTx/>
                <a:uFillTx/>
                <a:latin typeface="+mn-lt"/>
              </a:rPr>
              <a:t>威胁破坏政府、金融、信贷或商用计算机</a:t>
            </a:r>
            <a:endParaRPr kumimoji="0" lang="en-US" sz="1400" b="0" i="0" u="none" strike="noStrike" kern="0" cap="none" spc="0" normalizeH="0" baseline="0" noProof="0" dirty="0" smtClean="0">
              <a:ln>
                <a:noFill/>
              </a:ln>
              <a:solidFill>
                <a:schemeClr val="tx1"/>
              </a:solidFill>
              <a:effectLst/>
              <a:uLnTx/>
              <a:uFillTx/>
              <a:latin typeface="+mn-lt"/>
            </a:endParaRPr>
          </a:p>
        </p:txBody>
      </p:sp>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724400" cy="5257800"/>
          </a:xfrm>
        </p:spPr>
        <p:txBody>
          <a:bodyPr>
            <a:noAutofit/>
          </a:bodyPr>
          <a:lstStyle/>
          <a:p>
            <a:pPr>
              <a:spcBef>
                <a:spcPts val="300"/>
              </a:spcBef>
              <a:spcAft>
                <a:spcPts val="300"/>
              </a:spcAft>
              <a:buClrTx/>
            </a:pPr>
            <a:r>
              <a:rPr lang="en-US" sz="1400" dirty="0" smtClean="0"/>
              <a:t>Criminal penalties include:</a:t>
            </a:r>
          </a:p>
          <a:p>
            <a:pPr lvl="1">
              <a:spcBef>
                <a:spcPts val="300"/>
              </a:spcBef>
              <a:spcAft>
                <a:spcPts val="300"/>
              </a:spcAft>
              <a:buClrTx/>
            </a:pPr>
            <a:r>
              <a:rPr lang="en-US" sz="1400" dirty="0" smtClean="0"/>
              <a:t>Fines of up to </a:t>
            </a:r>
            <a:r>
              <a:rPr lang="en-US" sz="1400" u="sng" dirty="0" smtClean="0"/>
              <a:t>higher</a:t>
            </a:r>
            <a:r>
              <a:rPr lang="en-US" sz="1400" dirty="0" smtClean="0"/>
              <a:t> of $100,000 for misdemeanor or $250,000 for felony or twice value of loss to victim</a:t>
            </a:r>
          </a:p>
          <a:p>
            <a:pPr lvl="1">
              <a:spcBef>
                <a:spcPts val="300"/>
              </a:spcBef>
              <a:spcAft>
                <a:spcPts val="300"/>
              </a:spcAft>
              <a:buClrTx/>
            </a:pPr>
            <a:r>
              <a:rPr lang="en-US" sz="1400" dirty="0" smtClean="0"/>
              <a:t>Imprisonment for up to one year for misdemeanor or up to 20 years for felony</a:t>
            </a:r>
          </a:p>
          <a:p>
            <a:pPr lvl="1">
              <a:spcBef>
                <a:spcPts val="300"/>
              </a:spcBef>
              <a:spcAft>
                <a:spcPts val="300"/>
              </a:spcAft>
              <a:buClrTx/>
            </a:pPr>
            <a:r>
              <a:rPr lang="en-US" sz="1400" dirty="0" smtClean="0"/>
              <a:t>Or both fine and imprisonment</a:t>
            </a:r>
          </a:p>
          <a:p>
            <a:pPr fontAlgn="auto">
              <a:spcBef>
                <a:spcPts val="300"/>
              </a:spcBef>
              <a:spcAft>
                <a:spcPts val="300"/>
              </a:spcAft>
              <a:buClrTx/>
              <a:defRPr/>
            </a:pPr>
            <a:r>
              <a:rPr lang="en-US" sz="1400" dirty="0" smtClean="0"/>
              <a:t>Original law amended </a:t>
            </a:r>
            <a:r>
              <a:rPr lang="en-US" sz="1400" dirty="0"/>
              <a:t>in 1992 to provide </a:t>
            </a:r>
            <a:r>
              <a:rPr lang="en-US" sz="1400" dirty="0" smtClean="0"/>
              <a:t>separate </a:t>
            </a:r>
            <a:r>
              <a:rPr lang="en-US" sz="1400" dirty="0"/>
              <a:t>right </a:t>
            </a:r>
            <a:r>
              <a:rPr lang="en-US" sz="1400" dirty="0" smtClean="0"/>
              <a:t>for victim to </a:t>
            </a:r>
            <a:r>
              <a:rPr lang="en-US" sz="1400" dirty="0"/>
              <a:t>sue </a:t>
            </a:r>
            <a:r>
              <a:rPr lang="en-US" sz="1400" dirty="0" smtClean="0"/>
              <a:t>offender privately </a:t>
            </a:r>
            <a:r>
              <a:rPr lang="en-US" sz="1400" dirty="0"/>
              <a:t>in a civil action</a:t>
            </a:r>
          </a:p>
          <a:p>
            <a:pPr lvl="1" fontAlgn="auto">
              <a:spcBef>
                <a:spcPts val="300"/>
              </a:spcBef>
              <a:spcAft>
                <a:spcPts val="300"/>
              </a:spcAft>
              <a:buClrTx/>
              <a:defRPr/>
            </a:pPr>
            <a:r>
              <a:rPr lang="en-US" sz="1400" dirty="0"/>
              <a:t>To bring a private civil CFAA action, </a:t>
            </a:r>
            <a:r>
              <a:rPr lang="en-US" sz="1400" dirty="0" smtClean="0"/>
              <a:t>victim </a:t>
            </a:r>
            <a:r>
              <a:rPr lang="en-US" sz="1400" dirty="0"/>
              <a:t>of crime must allege, prove loss of at least $5,000 </a:t>
            </a:r>
          </a:p>
          <a:p>
            <a:pPr lvl="1" fontAlgn="auto">
              <a:spcBef>
                <a:spcPts val="300"/>
              </a:spcBef>
              <a:spcAft>
                <a:spcPts val="300"/>
              </a:spcAft>
              <a:buClrTx/>
              <a:defRPr/>
            </a:pPr>
            <a:r>
              <a:rPr lang="en-US" sz="1400" dirty="0"/>
              <a:t>“Loss” means “any reasonable cost to any victim, including the cost of responding to an offense, conducting a damage assessment, and restoring the data, program, system, or information to its condition prior to the offense, and any revenue lost, cost incurred, or other consequential damages incurred because of interruption of service</a:t>
            </a:r>
            <a:r>
              <a:rPr lang="en-US" sz="1400" dirty="0" smtClean="0"/>
              <a:t>.”</a:t>
            </a:r>
            <a:endParaRPr lang="en-US" sz="1400" dirty="0"/>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a:solidFill>
                  <a:schemeClr val="tx1"/>
                </a:solidFill>
              </a:rPr>
              <a:t>U.S. </a:t>
            </a:r>
            <a:r>
              <a:rPr lang="en-US" sz="3000" b="0" kern="0" dirty="0" smtClean="0">
                <a:solidFill>
                  <a:schemeClr val="tx1"/>
                </a:solidFill>
              </a:rPr>
              <a:t>Computer Crime Penalties</a:t>
            </a:r>
          </a:p>
          <a:p>
            <a:pPr marL="0" lvl="1" algn="ctr">
              <a:spcBef>
                <a:spcPts val="600"/>
              </a:spcBef>
            </a:pPr>
            <a:r>
              <a:rPr lang="zh-CN" altLang="en-US" sz="3000" b="0" kern="0" dirty="0" smtClean="0">
                <a:solidFill>
                  <a:schemeClr val="tx1"/>
                </a:solidFill>
              </a:rPr>
              <a:t>美国计算机犯罪处罚</a:t>
            </a:r>
            <a:endParaRPr lang="en-US" altLang="zh-CN" sz="3000" b="0" kern="0" dirty="0" smtClean="0">
              <a:solidFill>
                <a:schemeClr val="tx1"/>
              </a:solidFill>
            </a:endParaRPr>
          </a:p>
        </p:txBody>
      </p:sp>
      <p:sp>
        <p:nvSpPr>
          <p:cNvPr id="5" name="Content Placeholder 2"/>
          <p:cNvSpPr txBox="1">
            <a:spLocks/>
          </p:cNvSpPr>
          <p:nvPr/>
        </p:nvSpPr>
        <p:spPr bwMode="auto">
          <a:xfrm>
            <a:off x="5181600" y="1600200"/>
            <a:ext cx="32766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28600" marR="0" lvl="0"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刑事处罚包括：</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zh-CN" altLang="en-US" sz="1300" b="0" i="0" u="none" strike="noStrike" kern="0" cap="none" spc="0" normalizeH="0" baseline="0" noProof="0" dirty="0" smtClean="0">
                <a:ln>
                  <a:noFill/>
                </a:ln>
                <a:solidFill>
                  <a:schemeClr val="tx1"/>
                </a:solidFill>
                <a:effectLst/>
                <a:uLnTx/>
                <a:uFillTx/>
                <a:latin typeface="+mn-lt"/>
              </a:rPr>
              <a:t>轻罪：最高超过</a:t>
            </a:r>
            <a:r>
              <a:rPr kumimoji="0" lang="en-US" sz="1300" b="0" i="0" u="none" strike="noStrike" kern="0" cap="none" spc="0" normalizeH="0" baseline="0" noProof="0" dirty="0" smtClean="0">
                <a:ln>
                  <a:noFill/>
                </a:ln>
                <a:solidFill>
                  <a:schemeClr val="tx1"/>
                </a:solidFill>
                <a:effectLst/>
                <a:uLnTx/>
                <a:uFillTx/>
                <a:latin typeface="+mn-lt"/>
              </a:rPr>
              <a:t>10</a:t>
            </a:r>
            <a:r>
              <a:rPr kumimoji="0" lang="zh-CN" altLang="en-US" sz="1300" b="0" i="0" u="none" strike="noStrike" kern="0" cap="none" spc="0" normalizeH="0" baseline="0" noProof="0" dirty="0" smtClean="0">
                <a:ln>
                  <a:noFill/>
                </a:ln>
                <a:solidFill>
                  <a:schemeClr val="tx1"/>
                </a:solidFill>
                <a:effectLst/>
                <a:uLnTx/>
                <a:uFillTx/>
                <a:latin typeface="+mn-lt"/>
              </a:rPr>
              <a:t>万美元罚款；重罪：</a:t>
            </a:r>
            <a:r>
              <a:rPr kumimoji="0" lang="en-US" sz="1300" b="0" i="0" u="none" strike="noStrike" kern="0" cap="none" spc="0" normalizeH="0" baseline="0" noProof="0" dirty="0" smtClean="0">
                <a:ln>
                  <a:noFill/>
                </a:ln>
                <a:solidFill>
                  <a:schemeClr val="tx1"/>
                </a:solidFill>
                <a:effectLst/>
                <a:uLnTx/>
                <a:uFillTx/>
                <a:latin typeface="+mn-lt"/>
              </a:rPr>
              <a:t>25</a:t>
            </a:r>
            <a:r>
              <a:rPr kumimoji="0" lang="zh-CN" altLang="en-US" sz="1300" b="0" i="0" u="none" strike="noStrike" kern="0" cap="none" spc="0" normalizeH="0" baseline="0" noProof="0" dirty="0" smtClean="0">
                <a:ln>
                  <a:noFill/>
                </a:ln>
                <a:solidFill>
                  <a:schemeClr val="tx1"/>
                </a:solidFill>
                <a:effectLst/>
                <a:uLnTx/>
                <a:uFillTx/>
                <a:latin typeface="+mn-lt"/>
              </a:rPr>
              <a:t>万美元罚款或两倍于受害人损失</a:t>
            </a:r>
            <a:endParaRPr kumimoji="0" lang="en-US" sz="13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zh-CN" altLang="en-US" sz="1300" b="0" i="0" u="none" strike="noStrike" kern="0" cap="none" spc="0" normalizeH="0" baseline="0" noProof="0" dirty="0" smtClean="0">
                <a:ln>
                  <a:noFill/>
                </a:ln>
                <a:solidFill>
                  <a:schemeClr val="tx1"/>
                </a:solidFill>
                <a:effectLst/>
                <a:uLnTx/>
                <a:uFillTx/>
                <a:latin typeface="+mn-lt"/>
              </a:rPr>
              <a:t>轻罪：最高</a:t>
            </a:r>
            <a:r>
              <a:rPr kumimoji="0" lang="en-US" sz="1300" b="0" i="0" u="none" strike="noStrike" kern="0" cap="none" spc="0" normalizeH="0" baseline="0" noProof="0" dirty="0" smtClean="0">
                <a:ln>
                  <a:noFill/>
                </a:ln>
                <a:solidFill>
                  <a:schemeClr val="tx1"/>
                </a:solidFill>
                <a:effectLst/>
                <a:uLnTx/>
                <a:uFillTx/>
                <a:latin typeface="+mn-lt"/>
              </a:rPr>
              <a:t>1</a:t>
            </a:r>
            <a:r>
              <a:rPr kumimoji="0" lang="zh-CN" altLang="en-US" sz="1300" b="0" i="0" u="none" strike="noStrike" kern="0" cap="none" spc="0" normalizeH="0" baseline="0" noProof="0" dirty="0" smtClean="0">
                <a:ln>
                  <a:noFill/>
                </a:ln>
                <a:solidFill>
                  <a:schemeClr val="tx1"/>
                </a:solidFill>
                <a:effectLst/>
                <a:uLnTx/>
                <a:uFillTx/>
                <a:latin typeface="+mn-lt"/>
              </a:rPr>
              <a:t>年监禁；重罪：最高</a:t>
            </a:r>
            <a:r>
              <a:rPr kumimoji="0" lang="en-US" sz="1300" b="0" i="0" u="none" strike="noStrike" kern="0" cap="none" spc="0" normalizeH="0" baseline="0" noProof="0" dirty="0" smtClean="0">
                <a:ln>
                  <a:noFill/>
                </a:ln>
                <a:solidFill>
                  <a:schemeClr val="tx1"/>
                </a:solidFill>
                <a:effectLst/>
                <a:uLnTx/>
                <a:uFillTx/>
                <a:latin typeface="+mn-lt"/>
              </a:rPr>
              <a:t>20</a:t>
            </a:r>
            <a:r>
              <a:rPr kumimoji="0" lang="zh-CN" altLang="en-US" sz="1300" b="0" i="0" u="none" strike="noStrike" kern="0" cap="none" spc="0" normalizeH="0" baseline="0" noProof="0" dirty="0" smtClean="0">
                <a:ln>
                  <a:noFill/>
                </a:ln>
                <a:solidFill>
                  <a:schemeClr val="tx1"/>
                </a:solidFill>
                <a:effectLst/>
                <a:uLnTx/>
                <a:uFillTx/>
                <a:latin typeface="+mn-lt"/>
              </a:rPr>
              <a:t>年监禁</a:t>
            </a:r>
            <a:endParaRPr kumimoji="0" lang="en-US" sz="13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zh-CN" altLang="en-US" sz="1300" b="0" i="0" u="none" strike="noStrike" kern="0" cap="none" spc="0" normalizeH="0" baseline="0" noProof="0" dirty="0" smtClean="0">
                <a:ln>
                  <a:noFill/>
                </a:ln>
                <a:solidFill>
                  <a:schemeClr val="tx1"/>
                </a:solidFill>
                <a:effectLst/>
                <a:uLnTx/>
                <a:uFillTx/>
                <a:latin typeface="+mn-lt"/>
              </a:rPr>
              <a:t>或同时罚款和监禁</a:t>
            </a:r>
            <a:endParaRPr kumimoji="0" lang="en-US" altLang="zh-CN" sz="13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600"/>
              </a:spcBef>
              <a:spcAft>
                <a:spcPct val="0"/>
              </a:spcAft>
              <a:buClr>
                <a:srgbClr val="003580"/>
              </a:buClr>
              <a:buSzTx/>
              <a:buFontTx/>
              <a:buChar char="•"/>
              <a:tabLst/>
              <a:defRPr/>
            </a:pPr>
            <a:endParaRPr kumimoji="0" lang="en-US" sz="1300" b="0" i="0" u="none" strike="noStrike" kern="0" cap="none" spc="0" normalizeH="0" baseline="0" noProof="0" dirty="0" smtClean="0">
              <a:ln>
                <a:noFill/>
              </a:ln>
              <a:solidFill>
                <a:schemeClr val="tx1"/>
              </a:solidFill>
              <a:effectLst/>
              <a:uLnTx/>
              <a:uFillTx/>
              <a:latin typeface="+mn-lt"/>
            </a:endParaRPr>
          </a:p>
          <a:p>
            <a:pPr marL="228600" lvl="0" indent="-228600">
              <a:spcBef>
                <a:spcPts val="600"/>
              </a:spcBef>
              <a:buClr>
                <a:srgbClr val="003580"/>
              </a:buClr>
              <a:buFontTx/>
              <a:buChar char="•"/>
              <a:defRP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原</a:t>
            </a:r>
            <a:r>
              <a:rPr lang="zh-CN" altLang="en-US" sz="1300" kern="0" dirty="0">
                <a:latin typeface="+mn-lt"/>
              </a:rPr>
              <a:t>法于</a:t>
            </a:r>
            <a:r>
              <a:rPr lang="en-US" altLang="zh-CN" sz="1300" kern="0" dirty="0">
                <a:latin typeface="+mn-lt"/>
              </a:rPr>
              <a:t>1992</a:t>
            </a:r>
            <a:r>
              <a:rPr lang="zh-CN" altLang="en-US" sz="1300" kern="0" dirty="0">
                <a:latin typeface="+mn-lt"/>
              </a:rPr>
              <a:t>年修订，</a:t>
            </a: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为受害人提供单独私人民事起诉的权利</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zh-CN" altLang="en-US" sz="1300" b="0" i="0" u="none" strike="noStrike" kern="0" cap="none" spc="0" normalizeH="0" baseline="0" noProof="0" dirty="0" smtClean="0">
                <a:ln>
                  <a:noFill/>
                </a:ln>
                <a:solidFill>
                  <a:schemeClr val="tx1"/>
                </a:solidFill>
                <a:effectLst/>
                <a:uLnTx/>
                <a:uFillTx/>
                <a:latin typeface="+mn-lt"/>
              </a:rPr>
              <a:t>为提起私人民事</a:t>
            </a:r>
            <a:r>
              <a:rPr kumimoji="0" lang="en-US" sz="1300" b="0" i="0" u="none" strike="noStrike" kern="0" cap="none" spc="0" normalizeH="0" baseline="0" noProof="0" dirty="0" smtClean="0">
                <a:ln>
                  <a:noFill/>
                </a:ln>
                <a:solidFill>
                  <a:schemeClr val="tx1"/>
                </a:solidFill>
                <a:effectLst/>
                <a:uLnTx/>
                <a:uFillTx/>
                <a:latin typeface="+mn-lt"/>
              </a:rPr>
              <a:t>CFAA</a:t>
            </a:r>
            <a:r>
              <a:rPr kumimoji="0" lang="zh-CN" altLang="en-US" sz="1300" b="0" i="0" u="none" strike="noStrike" kern="0" cap="none" spc="0" normalizeH="0" baseline="0" noProof="0" dirty="0" smtClean="0">
                <a:ln>
                  <a:noFill/>
                </a:ln>
                <a:solidFill>
                  <a:schemeClr val="tx1"/>
                </a:solidFill>
                <a:effectLst/>
                <a:uLnTx/>
                <a:uFillTx/>
                <a:latin typeface="+mn-lt"/>
              </a:rPr>
              <a:t>诉讼，犯罪的受害人必须声称、证明至少</a:t>
            </a:r>
            <a:r>
              <a:rPr kumimoji="0" lang="en-US" sz="1300" b="0" i="0" u="none" strike="noStrike" kern="0" cap="none" spc="0" normalizeH="0" baseline="0" noProof="0" dirty="0" smtClean="0">
                <a:ln>
                  <a:noFill/>
                </a:ln>
                <a:solidFill>
                  <a:schemeClr val="tx1"/>
                </a:solidFill>
                <a:effectLst/>
                <a:uLnTx/>
                <a:uFillTx/>
                <a:latin typeface="+mn-lt"/>
              </a:rPr>
              <a:t>5</a:t>
            </a:r>
            <a:r>
              <a:rPr kumimoji="0" lang="zh-CN" altLang="en-US" sz="1300" b="0" i="0" u="none" strike="noStrike" kern="0" cap="none" spc="0" normalizeH="0" baseline="0" noProof="0" dirty="0" smtClean="0">
                <a:ln>
                  <a:noFill/>
                </a:ln>
                <a:solidFill>
                  <a:schemeClr val="tx1"/>
                </a:solidFill>
                <a:effectLst/>
                <a:uLnTx/>
                <a:uFillTx/>
                <a:latin typeface="+mn-lt"/>
              </a:rPr>
              <a:t>千美元的损失</a:t>
            </a:r>
            <a:endParaRPr kumimoji="0" lang="en-US" sz="13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zh-CN" altLang="en-US" sz="1300" b="0" i="0" u="none" strike="noStrike" kern="0" cap="none" spc="0" normalizeH="0" baseline="0" noProof="0" dirty="0" smtClean="0">
                <a:ln>
                  <a:noFill/>
                </a:ln>
                <a:solidFill>
                  <a:schemeClr val="tx1"/>
                </a:solidFill>
                <a:effectLst/>
                <a:uLnTx/>
                <a:uFillTx/>
                <a:latin typeface="+mn-lt"/>
              </a:rPr>
              <a:t>“损失”是指“任何受害人合理的任何费用，包括</a:t>
            </a:r>
            <a:r>
              <a:rPr lang="zh-CN" altLang="en-US" sz="1300" kern="0" dirty="0">
                <a:latin typeface="+mn-lt"/>
              </a:rPr>
              <a:t>应</a:t>
            </a:r>
            <a:r>
              <a:rPr lang="zh-CN" altLang="en-US" sz="1300" kern="0" dirty="0" smtClean="0">
                <a:latin typeface="+mn-lt"/>
              </a:rPr>
              <a:t>对攻击</a:t>
            </a:r>
            <a:r>
              <a:rPr kumimoji="0" lang="zh-CN" altLang="en-US" sz="1300" b="0" i="0" u="none" strike="noStrike" kern="0" cap="none" spc="0" normalizeH="0" baseline="0" noProof="0" dirty="0" smtClean="0">
                <a:ln>
                  <a:noFill/>
                </a:ln>
                <a:solidFill>
                  <a:schemeClr val="tx1"/>
                </a:solidFill>
                <a:effectLst/>
                <a:uLnTx/>
                <a:uFillTx/>
                <a:latin typeface="+mn-lt"/>
              </a:rPr>
              <a:t>、进行破坏评估、恢复数据、程序、系统或者信息至损坏之前的条件等费用，并包括任何收入损失、产生的费用、或因服务中断造成的其他间接损失。</a:t>
            </a:r>
            <a:endParaRPr kumimoji="0" lang="en-US" sz="1300" b="0" i="0" u="none" strike="noStrike" kern="0" cap="none" spc="0" normalizeH="0" baseline="0" noProof="0" dirty="0" smtClean="0">
              <a:ln>
                <a:noFill/>
              </a:ln>
              <a:solidFill>
                <a:schemeClr val="tx1"/>
              </a:solidFill>
              <a:effectLst/>
              <a:uLnTx/>
              <a:uFillTx/>
              <a:latin typeface="+mn-lt"/>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endParaRPr kumimoji="0" lang="en-US" sz="13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73600935"/>
      </p:ext>
    </p:extLst>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Title 1"/>
          <p:cNvSpPr>
            <a:spLocks noGrp="1"/>
          </p:cNvSpPr>
          <p:nvPr>
            <p:ph type="title"/>
          </p:nvPr>
        </p:nvSpPr>
        <p:spPr>
          <a:xfrm>
            <a:off x="457200" y="2438400"/>
            <a:ext cx="8229600" cy="990600"/>
          </a:xfrm>
        </p:spPr>
        <p:txBody>
          <a:bodyPr/>
          <a:lstStyle/>
          <a:p>
            <a:pPr algn="ctr">
              <a:lnSpc>
                <a:spcPct val="150000"/>
              </a:lnSpc>
              <a:spcBef>
                <a:spcPts val="1200"/>
              </a:spcBef>
            </a:pPr>
            <a:r>
              <a:rPr lang="en-US" b="0" dirty="0" smtClean="0">
                <a:solidFill>
                  <a:schemeClr val="tx1"/>
                </a:solidFill>
              </a:rPr>
              <a:t>Recent Federal Prosecutions</a:t>
            </a:r>
            <a:br>
              <a:rPr lang="en-US" b="0" dirty="0" smtClean="0">
                <a:solidFill>
                  <a:schemeClr val="tx1"/>
                </a:solidFill>
              </a:rPr>
            </a:br>
            <a:r>
              <a:rPr lang="zh-CN" altLang="en-US" b="0" dirty="0" smtClean="0">
                <a:solidFill>
                  <a:schemeClr val="tx1"/>
                </a:solidFill>
              </a:rPr>
              <a:t>近期的美国联邦检控</a:t>
            </a:r>
            <a:r>
              <a:rPr lang="en-US" dirty="0" smtClean="0"/>
              <a:t> </a:t>
            </a:r>
            <a:endParaRPr lang="en-US" b="0" dirty="0" smtClean="0">
              <a:solidFill>
                <a:schemeClr val="tx1"/>
              </a:solidFill>
            </a:endParaRP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2015.DOJ Summary.jpg"/>
          <p:cNvPicPr>
            <a:picLocks noChangeAspect="1"/>
          </p:cNvPicPr>
          <p:nvPr/>
        </p:nvPicPr>
        <p:blipFill rotWithShape="1">
          <a:blip r:embed="rId4" cstate="print"/>
          <a:srcRect b="6177"/>
          <a:stretch/>
        </p:blipFill>
        <p:spPr>
          <a:xfrm>
            <a:off x="2776105" y="1066800"/>
            <a:ext cx="3591791" cy="5290457"/>
          </a:xfrm>
          <a:prstGeom prst="rect">
            <a:avLst/>
          </a:prstGeom>
          <a:ln>
            <a:solidFill>
              <a:schemeClr val="bg1">
                <a:lumMod val="85000"/>
              </a:schemeClr>
            </a:solidFill>
          </a:ln>
        </p:spPr>
      </p:pic>
      <p:pic>
        <p:nvPicPr>
          <p:cNvPr id="5" name="Picture 4" descr="2015.DOJ Summary.jpg"/>
          <p:cNvPicPr>
            <a:picLocks noChangeAspect="1"/>
          </p:cNvPicPr>
          <p:nvPr/>
        </p:nvPicPr>
        <p:blipFill>
          <a:blip r:embed="rId4" cstate="print"/>
          <a:srcRect l="10534" t="26608" r="12214" b="66682"/>
          <a:stretch>
            <a:fillRect/>
          </a:stretch>
        </p:blipFill>
        <p:spPr>
          <a:xfrm>
            <a:off x="1498600" y="2362200"/>
            <a:ext cx="6146800" cy="838200"/>
          </a:xfrm>
          <a:prstGeom prst="rect">
            <a:avLst/>
          </a:prstGeom>
          <a:ln>
            <a:solidFill>
              <a:schemeClr val="bg1">
                <a:lumMod val="85000"/>
              </a:schemeClr>
            </a:solidFill>
          </a:ln>
          <a:effectLst>
            <a:outerShdw blurRad="50800" dist="38100" dir="8100000" algn="tr" rotWithShape="0">
              <a:prstClr val="black">
                <a:alpha val="40000"/>
              </a:prstClr>
            </a:outerShdw>
          </a:effectLst>
        </p:spPr>
      </p:pic>
      <p:pic>
        <p:nvPicPr>
          <p:cNvPr id="8" name="Picture 7" descr="2015.DOJ Summary.jpg"/>
          <p:cNvPicPr>
            <a:picLocks noChangeAspect="1"/>
          </p:cNvPicPr>
          <p:nvPr/>
        </p:nvPicPr>
        <p:blipFill rotWithShape="1">
          <a:blip r:embed="rId4" cstate="print"/>
          <a:srcRect l="8702" t="32886" r="10883" b="54373"/>
          <a:stretch/>
        </p:blipFill>
        <p:spPr>
          <a:xfrm>
            <a:off x="1498600" y="4495800"/>
            <a:ext cx="6144768" cy="1528472"/>
          </a:xfrm>
          <a:prstGeom prst="rect">
            <a:avLst/>
          </a:prstGeom>
          <a:ln>
            <a:solidFill>
              <a:schemeClr val="bg1">
                <a:lumMod val="85000"/>
              </a:schemeClr>
            </a:solidFill>
          </a:ln>
          <a:effectLst>
            <a:outerShdw blurRad="50800" dist="38100" dir="8100000" algn="tr" rotWithShape="0">
              <a:prstClr val="black">
                <a:alpha val="40000"/>
              </a:prstClr>
            </a:outerShdw>
          </a:effectLst>
        </p:spPr>
      </p:pic>
      <p:sp>
        <p:nvSpPr>
          <p:cNvPr id="7" name="TextBox 6"/>
          <p:cNvSpPr txBox="1"/>
          <p:nvPr/>
        </p:nvSpPr>
        <p:spPr>
          <a:xfrm>
            <a:off x="1600200" y="3276600"/>
            <a:ext cx="5943600" cy="1015663"/>
          </a:xfrm>
          <a:prstGeom prst="rect">
            <a:avLst/>
          </a:prstGeom>
          <a:solidFill>
            <a:schemeClr val="bg1"/>
          </a:solidFill>
        </p:spPr>
        <p:txBody>
          <a:bodyPr wrap="square" rtlCol="0">
            <a:spAutoFit/>
          </a:bodyPr>
          <a:lstStyle/>
          <a:p>
            <a:pPr algn="ctr"/>
            <a:r>
              <a:rPr lang="zh-CN" altLang="en-US" sz="2000" b="1" dirty="0" smtClean="0"/>
              <a:t>美国主要的出口执法、经济间谍、商业秘密和与禁运有关的犯罪案件汇总</a:t>
            </a:r>
            <a:endParaRPr lang="en-US" altLang="zh-CN" sz="2000" b="1" dirty="0" smtClean="0"/>
          </a:p>
          <a:p>
            <a:pPr algn="ctr"/>
            <a:r>
              <a:rPr lang="en-US" sz="2000" dirty="0" smtClean="0"/>
              <a:t>(2008</a:t>
            </a:r>
            <a:r>
              <a:rPr lang="zh-CN" altLang="en-US" sz="2000" dirty="0" smtClean="0"/>
              <a:t>年</a:t>
            </a:r>
            <a:r>
              <a:rPr lang="en-US" sz="2000" dirty="0" smtClean="0"/>
              <a:t>1</a:t>
            </a:r>
            <a:r>
              <a:rPr lang="zh-CN" altLang="en-US" sz="2000" dirty="0" smtClean="0"/>
              <a:t>月至今：</a:t>
            </a:r>
            <a:r>
              <a:rPr lang="en-US" sz="2000" dirty="0" smtClean="0"/>
              <a:t>2015</a:t>
            </a:r>
            <a:r>
              <a:rPr lang="zh-CN" altLang="en-US" sz="2000" dirty="0" smtClean="0"/>
              <a:t>年</a:t>
            </a:r>
            <a:r>
              <a:rPr lang="en-US" sz="2000" dirty="0" smtClean="0"/>
              <a:t>1</a:t>
            </a:r>
            <a:r>
              <a:rPr lang="zh-CN" altLang="en-US" sz="2000" dirty="0" smtClean="0"/>
              <a:t>月</a:t>
            </a:r>
            <a:r>
              <a:rPr lang="en-US" sz="2000" dirty="0" smtClean="0"/>
              <a:t>23</a:t>
            </a:r>
            <a:r>
              <a:rPr lang="zh-CN" altLang="en-US" sz="2000" dirty="0" smtClean="0"/>
              <a:t>日更新</a:t>
            </a:r>
            <a:r>
              <a:rPr lang="en-US" sz="2000" dirty="0" smtClean="0"/>
              <a:t>)</a:t>
            </a:r>
            <a:endParaRPr lang="en-US" dirty="0"/>
          </a:p>
        </p:txBody>
      </p:sp>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b="0" kern="0" dirty="0" smtClean="0">
                <a:solidFill>
                  <a:schemeClr val="tx1"/>
                </a:solidFill>
              </a:rPr>
              <a:t>Some Affected U.S. Companies</a:t>
            </a:r>
          </a:p>
          <a:p>
            <a:pPr algn="ctr">
              <a:spcBef>
                <a:spcPts val="600"/>
              </a:spcBef>
            </a:pPr>
            <a:r>
              <a:rPr lang="zh-CN" altLang="en-US" b="0" kern="0" dirty="0" smtClean="0">
                <a:solidFill>
                  <a:schemeClr val="tx1"/>
                </a:solidFill>
              </a:rPr>
              <a:t>受影响的部分美国公司</a:t>
            </a:r>
            <a:endParaRPr lang="en-US" b="0" kern="0" dirty="0" smtClean="0">
              <a:solidFill>
                <a:schemeClr val="tx1"/>
              </a:solidFill>
            </a:endParaRPr>
          </a:p>
          <a:p>
            <a:pPr algn="ctr"/>
            <a:endParaRPr lang="en-US" b="0" kern="0" dirty="0" smtClean="0">
              <a:solidFill>
                <a:schemeClr val="tx1"/>
              </a:solidFill>
            </a:endParaRPr>
          </a:p>
          <a:p>
            <a:pPr algn="ctr"/>
            <a:endParaRPr lang="en-US" b="0" kern="0" dirty="0">
              <a:solidFill>
                <a:schemeClr val="tx1"/>
              </a:solidFill>
            </a:endParaRPr>
          </a:p>
        </p:txBody>
      </p:sp>
      <p:grpSp>
        <p:nvGrpSpPr>
          <p:cNvPr id="2" name="Group 1"/>
          <p:cNvGrpSpPr/>
          <p:nvPr/>
        </p:nvGrpSpPr>
        <p:grpSpPr>
          <a:xfrm>
            <a:off x="530678" y="1786618"/>
            <a:ext cx="8082644" cy="4250227"/>
            <a:chOff x="346981" y="1786618"/>
            <a:chExt cx="8082644" cy="4250227"/>
          </a:xfrm>
        </p:grpSpPr>
        <p:pic>
          <p:nvPicPr>
            <p:cNvPr id="55300" name="Picture 4" descr="http://www.latticesemi.com/images/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5600" y="1786618"/>
              <a:ext cx="2727325" cy="441325"/>
            </a:xfrm>
            <a:prstGeom prst="rect">
              <a:avLst/>
            </a:prstGeom>
            <a:ln w="9525">
              <a:solidFill>
                <a:schemeClr val="bg1">
                  <a:lumMod val="85000"/>
                </a:schemeClr>
              </a:solidFill>
              <a:miter lim="800000"/>
              <a:headEnd/>
              <a:tailEnd/>
            </a:ln>
            <a:effectLst/>
            <a:extLst/>
          </p:spPr>
        </p:pic>
        <p:pic>
          <p:nvPicPr>
            <p:cNvPr id="55301" name="Picture 6" descr="http://www.arbenelux.com/wp-content/uploads/2012/09/MITEQ-Logo-300x87.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9229" y="2227943"/>
              <a:ext cx="2857500" cy="828675"/>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302" name="Picture 8" descr="http://upload.wikimedia.org/wikipedia/en/7/7e/L3Communications.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992812" y="3326493"/>
              <a:ext cx="2389188" cy="1285875"/>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303" name="Picture 10" descr="http://logok.org/wp-content/uploads/2010/07/motorola_mobility.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t="30019" r="33705" b="22836"/>
            <a:stretch>
              <a:fillRect/>
            </a:stretch>
          </p:blipFill>
          <p:spPr bwMode="auto">
            <a:xfrm>
              <a:off x="5287962" y="1786618"/>
              <a:ext cx="3094038" cy="738188"/>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304" name="Picture 12" descr="http://www.utahpeoplespost.com/logos/general-dynamics-logo.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992812" y="5410201"/>
              <a:ext cx="2436813" cy="617537"/>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305" name="Picture 14" descr="http://www.sdncc.com/images/logos/Job%20Bank%20LARGE%20Logos/northrop%20grumman%20logo.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55599" y="4114800"/>
              <a:ext cx="3844147" cy="1192212"/>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306" name="Picture 16" descr="http://resources.ecodesk.com/uploads/2010/12/boeing-logo.gif"/>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214938" y="2524806"/>
              <a:ext cx="3167062" cy="801687"/>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308" name="Picture 22" descr="http://logok.org/wp-content/uploads/2010/07/SANOFI_Logo.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t="18964" b="22464"/>
            <a:stretch>
              <a:fillRect/>
            </a:stretch>
          </p:blipFill>
          <p:spPr bwMode="auto">
            <a:xfrm>
              <a:off x="355599" y="4814094"/>
              <a:ext cx="3827462" cy="685177"/>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309" name="Picture 24" descr="http://www.solarfeeds.com/wp-content/uploads/Dow-Chemical-Logo.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t="20209" b="18681"/>
            <a:stretch>
              <a:fillRect/>
            </a:stretch>
          </p:blipFill>
          <p:spPr bwMode="auto">
            <a:xfrm>
              <a:off x="355599" y="3056618"/>
              <a:ext cx="3482728" cy="1161370"/>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310" name="Picture 26" descr="https://encrypted-tbn3.gstatic.com/images?q=tbn:ANd9GcSui6BO7La5RmuKSYjRTxHOvB8XNTE0NwTHs755y2YR3tP6bFzkGyWBAOec"/>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183061" y="5360988"/>
              <a:ext cx="1809751" cy="666750"/>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311" name="Picture 28" descr="http://www.valsparbrand.com/downloads/Valspar_5405.jp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3216729" y="2662918"/>
              <a:ext cx="1976438" cy="708238"/>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312" name="Picture 30" descr="http://www.logostage.com/logos/ford.jpg"/>
            <p:cNvPicPr>
              <a:picLocks noChangeAspect="1" noChangeArrowheads="1"/>
            </p:cNvPicPr>
            <p:nvPr/>
          </p:nvPicPr>
          <p:blipFill>
            <a:blip r:embed="rId15" cstate="print">
              <a:extLst>
                <a:ext uri="{28A0092B-C50C-407E-A947-70E740481C1C}">
                  <a14:useLocalDpi xmlns:a14="http://schemas.microsoft.com/office/drawing/2010/main" xmlns="" val="0"/>
                </a:ext>
              </a:extLst>
            </a:blip>
            <a:srcRect l="8881" t="16969" r="8861" b="17513"/>
            <a:stretch>
              <a:fillRect/>
            </a:stretch>
          </p:blipFill>
          <p:spPr bwMode="auto">
            <a:xfrm>
              <a:off x="3082925" y="1786618"/>
              <a:ext cx="2200275" cy="876300"/>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314" name="Picture 34" descr="http://ideationpromos.com/wp-content/uploads/2012/04/flir_logo_287.jp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5992812" y="4612369"/>
              <a:ext cx="2389188" cy="797832"/>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307" name="Picture 20" descr="http://t2ak.roblox.com/ef7068d3c79a6451c76705f376565acb"/>
            <p:cNvPicPr>
              <a:picLocks noChangeAspect="1" noChangeArrowheads="1"/>
            </p:cNvPicPr>
            <p:nvPr/>
          </p:nvPicPr>
          <p:blipFill>
            <a:blip r:embed="rId17" cstate="print">
              <a:extLst>
                <a:ext uri="{28A0092B-C50C-407E-A947-70E740481C1C}">
                  <a14:useLocalDpi xmlns:a14="http://schemas.microsoft.com/office/drawing/2010/main" xmlns="" val="0"/>
                </a:ext>
              </a:extLst>
            </a:blip>
            <a:srcRect b="57857"/>
            <a:stretch>
              <a:fillRect/>
            </a:stretch>
          </p:blipFill>
          <p:spPr bwMode="auto">
            <a:xfrm>
              <a:off x="3838327" y="3264980"/>
              <a:ext cx="2333873" cy="984757"/>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313" name="Picture 32" descr="http://www.adambots.com/wp-content/uploads/2011/01/General-Motors-Logo.jpg"/>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4183061" y="4217987"/>
              <a:ext cx="1809751" cy="1152108"/>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55297" name="Picture 2" descr="http://pittsburghcorning.com/images/logo_print_pittsburgh-corning.gif"/>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346981" y="5410200"/>
              <a:ext cx="3836080" cy="626645"/>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gr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Title 3"/>
          <p:cNvSpPr>
            <a:spLocks noGrp="1"/>
          </p:cNvSpPr>
          <p:nvPr>
            <p:ph type="title" idx="4294967295"/>
          </p:nvPr>
        </p:nvSpPr>
        <p:spPr>
          <a:xfrm>
            <a:off x="762000" y="2362200"/>
            <a:ext cx="7620000" cy="1524000"/>
          </a:xfrm>
        </p:spPr>
        <p:txBody>
          <a:bodyPr/>
          <a:lstStyle/>
          <a:p>
            <a:pPr algn="ctr"/>
            <a:r>
              <a:rPr lang="en-US" b="0" dirty="0" smtClean="0">
                <a:solidFill>
                  <a:schemeClr val="tx1"/>
                </a:solidFill>
              </a:rPr>
              <a:t>Historical Racism and Bias Against Chinese Americans </a:t>
            </a:r>
            <a:br>
              <a:rPr lang="en-US" b="0" dirty="0" smtClean="0">
                <a:solidFill>
                  <a:schemeClr val="tx1"/>
                </a:solidFill>
              </a:rPr>
            </a:br>
            <a:r>
              <a:rPr lang="en-US" altLang="zh-CN" b="0" dirty="0" smtClean="0">
                <a:solidFill>
                  <a:schemeClr val="tx1"/>
                </a:solidFill>
              </a:rPr>
              <a:t/>
            </a:r>
            <a:br>
              <a:rPr lang="en-US" altLang="zh-CN" b="0" dirty="0" smtClean="0">
                <a:solidFill>
                  <a:schemeClr val="tx1"/>
                </a:solidFill>
              </a:rPr>
            </a:br>
            <a:r>
              <a:rPr lang="zh-CN" altLang="en-US" b="0" dirty="0" smtClean="0">
                <a:solidFill>
                  <a:schemeClr val="tx1"/>
                </a:solidFill>
              </a:rPr>
              <a:t>历</a:t>
            </a:r>
            <a:r>
              <a:rPr lang="zh-CN" altLang="en-US" b="0" dirty="0">
                <a:solidFill>
                  <a:schemeClr val="tx1"/>
                </a:solidFill>
              </a:rPr>
              <a:t>史种族主义和针对美籍华人的偏见</a:t>
            </a:r>
            <a:endParaRPr lang="en-US" b="0" dirty="0">
              <a:solidFill>
                <a:schemeClr val="tx1"/>
              </a:solidFill>
            </a:endParaRPr>
          </a:p>
        </p:txBody>
      </p:sp>
      <p:pic>
        <p:nvPicPr>
          <p:cNvPr id="5"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3" name="Rectangle 3"/>
          <p:cNvSpPr>
            <a:spLocks noGrp="1"/>
          </p:cNvSpPr>
          <p:nvPr>
            <p:ph idx="1"/>
          </p:nvPr>
        </p:nvSpPr>
        <p:spPr>
          <a:xfrm>
            <a:off x="762000" y="1752600"/>
            <a:ext cx="3886200" cy="4267200"/>
          </a:xfrm>
        </p:spPr>
        <p:txBody>
          <a:bodyPr/>
          <a:lstStyle/>
          <a:p>
            <a:pPr>
              <a:spcBef>
                <a:spcPts val="600"/>
              </a:spcBef>
              <a:spcAft>
                <a:spcPts val="0"/>
              </a:spcAft>
              <a:buClrTx/>
            </a:pPr>
            <a:r>
              <a:rPr lang="en-US" sz="1700" dirty="0" smtClean="0"/>
              <a:t>Jian (“Jason”) Liang  pled guilty to illegal export of 63 L-3 thermal imaging cameras to China without required Commerce Department EAR export licenses</a:t>
            </a:r>
          </a:p>
          <a:p>
            <a:pPr lvl="1">
              <a:spcBef>
                <a:spcPts val="600"/>
              </a:spcBef>
              <a:spcAft>
                <a:spcPts val="0"/>
              </a:spcAft>
              <a:buClrTx/>
            </a:pPr>
            <a:r>
              <a:rPr lang="en-US" sz="1700" dirty="0" smtClean="0"/>
              <a:t>Case filed in Central District of California</a:t>
            </a:r>
          </a:p>
          <a:p>
            <a:pPr>
              <a:spcBef>
                <a:spcPts val="600"/>
              </a:spcBef>
              <a:spcAft>
                <a:spcPts val="0"/>
              </a:spcAft>
              <a:buClrTx/>
            </a:pPr>
            <a:r>
              <a:rPr lang="en-US" sz="1700" dirty="0" smtClean="0"/>
              <a:t>Liang made total of seven shipments of cameras to China over 31-month period</a:t>
            </a:r>
          </a:p>
          <a:p>
            <a:pPr>
              <a:spcBef>
                <a:spcPts val="600"/>
              </a:spcBef>
              <a:spcAft>
                <a:spcPts val="0"/>
              </a:spcAft>
              <a:buClrTx/>
            </a:pPr>
            <a:r>
              <a:rPr lang="en-US" sz="1700" dirty="0" smtClean="0"/>
              <a:t>L-3 had advised Liang of applicable U.S. export controls on its cameras</a:t>
            </a:r>
          </a:p>
          <a:p>
            <a:pPr>
              <a:spcBef>
                <a:spcPts val="600"/>
              </a:spcBef>
              <a:spcAft>
                <a:spcPts val="0"/>
              </a:spcAft>
              <a:buClrTx/>
            </a:pPr>
            <a:r>
              <a:rPr lang="en-US" sz="1700" dirty="0" smtClean="0"/>
              <a:t>Liang’s sentence:  46 months in prison; 36 months additional supervised probation after release</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b="0" kern="0" dirty="0" smtClean="0">
                <a:solidFill>
                  <a:schemeClr val="tx1"/>
                </a:solidFill>
              </a:rPr>
              <a:t>2012 Export Control Case</a:t>
            </a:r>
          </a:p>
          <a:p>
            <a:pPr algn="ctr">
              <a:spcBef>
                <a:spcPts val="600"/>
              </a:spcBef>
            </a:pPr>
            <a:r>
              <a:rPr lang="en-US" b="0" kern="0" dirty="0" smtClean="0">
                <a:solidFill>
                  <a:schemeClr val="tx1"/>
                </a:solidFill>
              </a:rPr>
              <a:t>2012</a:t>
            </a:r>
            <a:r>
              <a:rPr lang="zh-CN" altLang="en-US" b="0" kern="0" dirty="0" smtClean="0">
                <a:solidFill>
                  <a:schemeClr val="tx1"/>
                </a:solidFill>
              </a:rPr>
              <a:t>出口管制案例</a:t>
            </a:r>
            <a:endParaRPr lang="en-US" b="0" kern="0" dirty="0" smtClean="0">
              <a:solidFill>
                <a:schemeClr val="tx1"/>
              </a:solidFill>
            </a:endParaRPr>
          </a:p>
          <a:p>
            <a:pPr algn="ctr"/>
            <a:endParaRPr lang="en-US" b="0" kern="0" dirty="0">
              <a:solidFill>
                <a:schemeClr val="tx1"/>
              </a:solidFill>
            </a:endParaRPr>
          </a:p>
        </p:txBody>
      </p:sp>
      <p:sp>
        <p:nvSpPr>
          <p:cNvPr id="5" name="Rectangle 3"/>
          <p:cNvSpPr txBox="1">
            <a:spLocks/>
          </p:cNvSpPr>
          <p:nvPr/>
        </p:nvSpPr>
        <p:spPr bwMode="auto">
          <a:xfrm>
            <a:off x="4953000" y="1828800"/>
            <a:ext cx="38862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100000"/>
              </a:lnSpc>
              <a:spcBef>
                <a:spcPts val="600"/>
              </a:spcBef>
              <a:spcAft>
                <a:spcPts val="0"/>
              </a:spcAft>
              <a:buClr>
                <a:srgbClr val="003580"/>
              </a:buClr>
              <a:buSzTx/>
              <a:buFontTx/>
              <a:buChar char="•"/>
              <a:tabLst/>
              <a:defRPr/>
            </a:pPr>
            <a:r>
              <a:rPr lang="zh-CN" altLang="en-US" sz="1700" kern="0" dirty="0">
                <a:latin typeface="+mn-lt"/>
              </a:rPr>
              <a:t>梁</a:t>
            </a:r>
            <a:r>
              <a:rPr lang="zh-CN" altLang="en-US" sz="1700" kern="0" dirty="0" smtClean="0">
                <a:latin typeface="+mn-lt"/>
              </a:rPr>
              <a:t>健（</a:t>
            </a:r>
            <a:r>
              <a:rPr lang="zh-CN" altLang="en-US" sz="1700" kern="0" dirty="0">
                <a:latin typeface="+mn-lt"/>
              </a:rPr>
              <a:t>音译</a:t>
            </a:r>
            <a:r>
              <a:rPr lang="zh-CN" altLang="en-US" sz="1700" kern="0" dirty="0" smtClean="0">
                <a:latin typeface="+mn-lt"/>
              </a:rPr>
              <a:t>）因</a:t>
            </a:r>
            <a:r>
              <a:rPr kumimoji="0" lang="zh-CN" altLang="en-US" sz="1700" b="0" i="0" u="none" strike="noStrike" kern="0" cap="none" spc="0" normalizeH="0" baseline="0" noProof="0" dirty="0" smtClean="0">
                <a:ln>
                  <a:noFill/>
                </a:ln>
                <a:solidFill>
                  <a:schemeClr val="tx1"/>
                </a:solidFill>
                <a:effectLst/>
                <a:uLnTx/>
                <a:uFillTx/>
                <a:latin typeface="+mn-lt"/>
                <a:ea typeface="+mn-ea"/>
                <a:cs typeface="+mn-cs"/>
              </a:rPr>
              <a:t>未获得必须的商务部</a:t>
            </a:r>
            <a:r>
              <a:rPr kumimoji="0" lang="en-US" sz="1700" b="0" i="0" u="none" strike="noStrike" kern="0" cap="none" spc="0" normalizeH="0" baseline="0" noProof="0" dirty="0" smtClean="0">
                <a:ln>
                  <a:noFill/>
                </a:ln>
                <a:solidFill>
                  <a:schemeClr val="tx1"/>
                </a:solidFill>
                <a:effectLst/>
                <a:uLnTx/>
                <a:uFillTx/>
                <a:latin typeface="+mn-lt"/>
                <a:ea typeface="+mn-ea"/>
                <a:cs typeface="+mn-cs"/>
              </a:rPr>
              <a:t>EAR</a:t>
            </a:r>
            <a:r>
              <a:rPr kumimoji="0" lang="zh-CN" altLang="en-US" sz="1700" b="0" i="0" u="none" strike="noStrike" kern="0" cap="none" spc="0" normalizeH="0" baseline="0" noProof="0" dirty="0" smtClean="0">
                <a:ln>
                  <a:noFill/>
                </a:ln>
                <a:solidFill>
                  <a:schemeClr val="tx1"/>
                </a:solidFill>
                <a:effectLst/>
                <a:uLnTx/>
                <a:uFillTx/>
                <a:latin typeface="+mn-lt"/>
                <a:ea typeface="+mn-ea"/>
                <a:cs typeface="+mn-cs"/>
              </a:rPr>
              <a:t>出口许可证而非法向中国出口</a:t>
            </a:r>
            <a:r>
              <a:rPr kumimoji="0" lang="en-US" sz="1700" b="0" i="0" u="none" strike="noStrike" kern="0" cap="none" spc="0" normalizeH="0" baseline="0" noProof="0" dirty="0" smtClean="0">
                <a:ln>
                  <a:noFill/>
                </a:ln>
                <a:solidFill>
                  <a:schemeClr val="tx1"/>
                </a:solidFill>
                <a:effectLst/>
                <a:uLnTx/>
                <a:uFillTx/>
                <a:latin typeface="+mn-lt"/>
                <a:ea typeface="+mn-ea"/>
                <a:cs typeface="+mn-cs"/>
              </a:rPr>
              <a:t>63 L-3</a:t>
            </a:r>
            <a:r>
              <a:rPr kumimoji="0" lang="zh-CN" altLang="en-US" sz="1700" b="0" i="0" u="none" strike="noStrike" kern="0" cap="none" spc="0" normalizeH="0" baseline="0" noProof="0" dirty="0" smtClean="0">
                <a:ln>
                  <a:noFill/>
                </a:ln>
                <a:solidFill>
                  <a:schemeClr val="tx1"/>
                </a:solidFill>
                <a:effectLst/>
                <a:uLnTx/>
                <a:uFillTx/>
                <a:latin typeface="+mn-lt"/>
                <a:ea typeface="+mn-ea"/>
                <a:cs typeface="+mn-cs"/>
              </a:rPr>
              <a:t>热成像摄像机被判有罪</a:t>
            </a:r>
            <a:endParaRPr kumimoji="0" lang="en-US" sz="17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600"/>
              </a:spcBef>
              <a:spcAft>
                <a:spcPts val="0"/>
              </a:spcAft>
              <a:buClr>
                <a:srgbClr val="003580"/>
              </a:buClr>
              <a:buSzTx/>
              <a:buFontTx/>
              <a:buChar char="•"/>
              <a:tabLst/>
              <a:defRPr/>
            </a:pPr>
            <a:r>
              <a:rPr kumimoji="0" lang="zh-CN" altLang="en-US" sz="1700" b="0" i="0" u="none" strike="noStrike" kern="0" cap="none" spc="0" normalizeH="0" baseline="0" noProof="0" dirty="0" smtClean="0">
                <a:ln>
                  <a:noFill/>
                </a:ln>
                <a:solidFill>
                  <a:schemeClr val="tx1"/>
                </a:solidFill>
                <a:effectLst/>
                <a:uLnTx/>
                <a:uFillTx/>
                <a:latin typeface="+mn-lt"/>
              </a:rPr>
              <a:t>案件归档于加利福尼亚中央区</a:t>
            </a:r>
            <a:endParaRPr kumimoji="0" lang="en-US" sz="1700" b="0" i="0" u="none" strike="noStrike" kern="0" cap="none" spc="0" normalizeH="0" baseline="0" noProof="0" dirty="0" smtClean="0">
              <a:ln>
                <a:noFill/>
              </a:ln>
              <a:solidFill>
                <a:schemeClr val="tx1"/>
              </a:solidFill>
              <a:effectLst/>
              <a:uLnTx/>
              <a:uFillTx/>
              <a:latin typeface="+mn-lt"/>
            </a:endParaRPr>
          </a:p>
          <a:p>
            <a:pPr marL="228600" marR="0" lvl="0" indent="-228600" algn="l" defTabSz="914400" rtl="0" eaLnBrk="1" fontAlgn="base" latinLnBrk="0" hangingPunct="1">
              <a:lnSpc>
                <a:spcPct val="100000"/>
              </a:lnSpc>
              <a:spcBef>
                <a:spcPts val="600"/>
              </a:spcBef>
              <a:spcAft>
                <a:spcPts val="0"/>
              </a:spcAft>
              <a:buClr>
                <a:srgbClr val="003580"/>
              </a:buClr>
              <a:buSzTx/>
              <a:buFontTx/>
              <a:buChar char="•"/>
              <a:tabLst/>
              <a:defRPr/>
            </a:pPr>
            <a:r>
              <a:rPr lang="zh-CN" altLang="en-US" sz="1700" kern="0" noProof="0" dirty="0">
                <a:latin typeface="+mn-lt"/>
              </a:rPr>
              <a:t>梁健</a:t>
            </a:r>
            <a:r>
              <a:rPr kumimoji="0" lang="zh-CN" altLang="en-US" sz="1700" b="0" i="0" u="none" strike="noStrike" kern="0" cap="none" spc="0" normalizeH="0" baseline="0" noProof="0" dirty="0" smtClean="0">
                <a:ln>
                  <a:noFill/>
                </a:ln>
                <a:solidFill>
                  <a:schemeClr val="tx1"/>
                </a:solidFill>
                <a:effectLst/>
                <a:uLnTx/>
                <a:uFillTx/>
                <a:latin typeface="+mn-lt"/>
                <a:ea typeface="+mn-ea"/>
                <a:cs typeface="+mn-cs"/>
              </a:rPr>
              <a:t>在</a:t>
            </a:r>
            <a:r>
              <a:rPr kumimoji="0" lang="en-US" sz="1700" b="0" i="0" u="none" strike="noStrike" kern="0" cap="none" spc="0" normalizeH="0" baseline="0" noProof="0" dirty="0" smtClean="0">
                <a:ln>
                  <a:noFill/>
                </a:ln>
                <a:solidFill>
                  <a:schemeClr val="tx1"/>
                </a:solidFill>
                <a:effectLst/>
                <a:uLnTx/>
                <a:uFillTx/>
                <a:latin typeface="+mn-lt"/>
                <a:ea typeface="+mn-ea"/>
                <a:cs typeface="+mn-cs"/>
              </a:rPr>
              <a:t>31</a:t>
            </a:r>
            <a:r>
              <a:rPr kumimoji="0" lang="zh-CN" altLang="en-US" sz="1700" b="0" i="0" u="none" strike="noStrike" kern="0" cap="none" spc="0" normalizeH="0" baseline="0" noProof="0" dirty="0" smtClean="0">
                <a:ln>
                  <a:noFill/>
                </a:ln>
                <a:solidFill>
                  <a:schemeClr val="tx1"/>
                </a:solidFill>
                <a:effectLst/>
                <a:uLnTx/>
                <a:uFillTx/>
                <a:latin typeface="+mn-lt"/>
                <a:ea typeface="+mn-ea"/>
                <a:cs typeface="+mn-cs"/>
              </a:rPr>
              <a:t>个月内共七次向中国发货</a:t>
            </a:r>
            <a:endParaRPr kumimoji="0" lang="en-US" sz="1700" b="0" i="0" u="none" strike="noStrike" kern="0" cap="none" spc="0" normalizeH="0" baseline="0" noProof="0" dirty="0" smtClean="0">
              <a:ln>
                <a:noFill/>
              </a:ln>
              <a:solidFill>
                <a:schemeClr val="tx1"/>
              </a:solidFill>
              <a:effectLst/>
              <a:uLnTx/>
              <a:uFillTx/>
              <a:latin typeface="+mn-lt"/>
              <a:ea typeface="+mn-ea"/>
              <a:cs typeface="+mn-cs"/>
            </a:endParaRPr>
          </a:p>
          <a:p>
            <a:pPr marL="228600" lvl="0" indent="-228600">
              <a:spcBef>
                <a:spcPts val="600"/>
              </a:spcBef>
              <a:spcAft>
                <a:spcPts val="0"/>
              </a:spcAft>
              <a:buClr>
                <a:srgbClr val="003580"/>
              </a:buClr>
              <a:buFontTx/>
              <a:buChar char="•"/>
            </a:pPr>
            <a:r>
              <a:rPr kumimoji="0" lang="en-US" sz="1700" b="0" i="0" u="none" strike="noStrike" kern="0" cap="none" spc="0" normalizeH="0" baseline="0" noProof="0" dirty="0" smtClean="0">
                <a:ln>
                  <a:noFill/>
                </a:ln>
                <a:solidFill>
                  <a:schemeClr val="tx1"/>
                </a:solidFill>
                <a:effectLst/>
                <a:uLnTx/>
                <a:uFillTx/>
                <a:latin typeface="+mn-lt"/>
                <a:ea typeface="+mn-ea"/>
                <a:cs typeface="+mn-cs"/>
              </a:rPr>
              <a:t>L-3</a:t>
            </a:r>
            <a:r>
              <a:rPr kumimoji="0" lang="zh-CN" altLang="en-US" sz="1700" b="0" i="0" u="none" strike="noStrike" kern="0" cap="none" spc="0" normalizeH="0" baseline="0" noProof="0" dirty="0" smtClean="0">
                <a:ln>
                  <a:noFill/>
                </a:ln>
                <a:solidFill>
                  <a:schemeClr val="tx1"/>
                </a:solidFill>
                <a:effectLst/>
                <a:uLnTx/>
                <a:uFillTx/>
                <a:latin typeface="+mn-lt"/>
                <a:ea typeface="+mn-ea"/>
                <a:cs typeface="+mn-cs"/>
              </a:rPr>
              <a:t>曾告知梁健其相机适用的美国出口管制</a:t>
            </a:r>
            <a:endParaRPr kumimoji="0" lang="en-US" sz="1700" b="0" i="0" u="none" strike="noStrike" kern="0" cap="none" spc="0" normalizeH="0" baseline="0" noProof="0" dirty="0" smtClean="0">
              <a:ln>
                <a:noFill/>
              </a:ln>
              <a:solidFill>
                <a:schemeClr val="tx1"/>
              </a:solidFill>
              <a:effectLst/>
              <a:uLnTx/>
              <a:uFillTx/>
              <a:latin typeface="+mn-lt"/>
              <a:ea typeface="+mn-ea"/>
              <a:cs typeface="+mn-cs"/>
            </a:endParaRPr>
          </a:p>
          <a:p>
            <a:pPr marL="228600" lvl="0" indent="-228600">
              <a:spcBef>
                <a:spcPts val="600"/>
              </a:spcBef>
              <a:spcAft>
                <a:spcPts val="0"/>
              </a:spcAft>
              <a:buClr>
                <a:srgbClr val="003580"/>
              </a:buClr>
              <a:buFontTx/>
              <a:buChar char="•"/>
            </a:pPr>
            <a:r>
              <a:rPr lang="zh-CN" altLang="en-US" sz="1700" kern="0" noProof="0" dirty="0"/>
              <a:t>梁健</a:t>
            </a:r>
            <a:r>
              <a:rPr kumimoji="0" lang="zh-CN" altLang="en-US" sz="1700" b="0" i="0" u="none" strike="noStrike" kern="0" cap="none" spc="0" normalizeH="0" baseline="0" noProof="0" dirty="0" smtClean="0">
                <a:ln>
                  <a:noFill/>
                </a:ln>
                <a:solidFill>
                  <a:schemeClr val="tx1"/>
                </a:solidFill>
                <a:effectLst/>
                <a:uLnTx/>
                <a:uFillTx/>
                <a:latin typeface="+mn-lt"/>
                <a:ea typeface="+mn-ea"/>
                <a:cs typeface="+mn-cs"/>
              </a:rPr>
              <a:t>的判决：</a:t>
            </a:r>
            <a:r>
              <a:rPr kumimoji="0" lang="en-US" sz="1700" b="0" i="0" u="none" strike="noStrike" kern="0" cap="none" spc="0" normalizeH="0" baseline="0" noProof="0" dirty="0" smtClean="0">
                <a:ln>
                  <a:noFill/>
                </a:ln>
                <a:solidFill>
                  <a:schemeClr val="tx1"/>
                </a:solidFill>
                <a:effectLst/>
                <a:uLnTx/>
                <a:uFillTx/>
                <a:latin typeface="+mn-lt"/>
                <a:ea typeface="+mn-ea"/>
                <a:cs typeface="+mn-cs"/>
              </a:rPr>
              <a:t>46</a:t>
            </a:r>
            <a:r>
              <a:rPr kumimoji="0" lang="zh-CN" altLang="en-US" sz="1700" b="0" i="0" u="none" strike="noStrike" kern="0" cap="none" spc="0" normalizeH="0" baseline="0" noProof="0" dirty="0" smtClean="0">
                <a:ln>
                  <a:noFill/>
                </a:ln>
                <a:solidFill>
                  <a:schemeClr val="tx1"/>
                </a:solidFill>
                <a:effectLst/>
                <a:uLnTx/>
                <a:uFillTx/>
                <a:latin typeface="+mn-lt"/>
                <a:ea typeface="+mn-ea"/>
                <a:cs typeface="+mn-cs"/>
              </a:rPr>
              <a:t>个月监狱服刑；释放后</a:t>
            </a:r>
            <a:r>
              <a:rPr kumimoji="0" lang="en-US" sz="1700" b="0" i="0" u="none" strike="noStrike" kern="0" cap="none" spc="0" normalizeH="0" baseline="0" noProof="0" dirty="0" smtClean="0">
                <a:ln>
                  <a:noFill/>
                </a:ln>
                <a:solidFill>
                  <a:schemeClr val="tx1"/>
                </a:solidFill>
                <a:effectLst/>
                <a:uLnTx/>
                <a:uFillTx/>
                <a:latin typeface="+mn-lt"/>
                <a:ea typeface="+mn-ea"/>
                <a:cs typeface="+mn-cs"/>
              </a:rPr>
              <a:t>36</a:t>
            </a:r>
            <a:r>
              <a:rPr kumimoji="0" lang="zh-CN" altLang="en-US" sz="1700" b="0" i="0" u="none" strike="noStrike" kern="0" cap="none" spc="0" normalizeH="0" baseline="0" noProof="0" dirty="0" smtClean="0">
                <a:ln>
                  <a:noFill/>
                </a:ln>
                <a:solidFill>
                  <a:schemeClr val="tx1"/>
                </a:solidFill>
                <a:effectLst/>
                <a:uLnTx/>
                <a:uFillTx/>
                <a:latin typeface="+mn-lt"/>
                <a:ea typeface="+mn-ea"/>
                <a:cs typeface="+mn-cs"/>
              </a:rPr>
              <a:t>个月额外缓刑监督</a:t>
            </a:r>
            <a:endParaRPr kumimoji="0" lang="en-US" sz="17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ts val="0"/>
              </a:spcAft>
              <a:buClrTx/>
              <a:buSzTx/>
              <a:buFontTx/>
              <a:buChar char="•"/>
              <a:tabLst/>
              <a:defRPr/>
            </a:pPr>
            <a:endParaRPr kumimoji="0" lang="en-US" sz="17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429369" y="1371600"/>
            <a:ext cx="8285262" cy="5181600"/>
            <a:chOff x="455676" y="1371600"/>
            <a:chExt cx="8285262" cy="5181600"/>
          </a:xfrm>
        </p:grpSpPr>
        <p:pic>
          <p:nvPicPr>
            <p:cNvPr id="65537" name="Picture 1"/>
            <p:cNvPicPr>
              <a:picLocks noChangeAspect="1" noChangeArrowheads="1"/>
            </p:cNvPicPr>
            <p:nvPr/>
          </p:nvPicPr>
          <p:blipFill>
            <a:blip r:embed="rId3" cstate="print"/>
            <a:srcRect l="10625" t="10156" r="37500" b="36719"/>
            <a:stretch>
              <a:fillRect/>
            </a:stretch>
          </p:blipFill>
          <p:spPr bwMode="auto">
            <a:xfrm>
              <a:off x="455676" y="1371600"/>
              <a:ext cx="6324600" cy="5181600"/>
            </a:xfrm>
            <a:prstGeom prst="rect">
              <a:avLst/>
            </a:prstGeom>
            <a:ln>
              <a:solidFill>
                <a:schemeClr val="bg1">
                  <a:lumMod val="85000"/>
                </a:schemeClr>
              </a:solidFill>
            </a:ln>
            <a:effectLst/>
          </p:spPr>
        </p:pic>
        <p:pic>
          <p:nvPicPr>
            <p:cNvPr id="5" name="Picture 4" descr="Lilly Scientists.PNG"/>
            <p:cNvPicPr>
              <a:picLocks noChangeAspect="1"/>
            </p:cNvPicPr>
            <p:nvPr/>
          </p:nvPicPr>
          <p:blipFill>
            <a:blip r:embed="rId4" cstate="print"/>
            <a:srcRect t="32432" r="40192"/>
            <a:stretch>
              <a:fillRect/>
            </a:stretch>
          </p:blipFill>
          <p:spPr>
            <a:xfrm>
              <a:off x="3483138" y="1371600"/>
              <a:ext cx="5243286" cy="2819400"/>
            </a:xfrm>
            <a:prstGeom prst="rect">
              <a:avLst/>
            </a:prstGeom>
            <a:ln>
              <a:solidFill>
                <a:schemeClr val="bg1">
                  <a:lumMod val="85000"/>
                </a:schemeClr>
              </a:solidFill>
            </a:ln>
            <a:effectLst/>
          </p:spPr>
        </p:pic>
        <p:pic>
          <p:nvPicPr>
            <p:cNvPr id="4" name="Picture 3" descr="US Charges 3 NYU.PNG"/>
            <p:cNvPicPr>
              <a:picLocks noChangeAspect="1"/>
            </p:cNvPicPr>
            <p:nvPr/>
          </p:nvPicPr>
          <p:blipFill>
            <a:blip r:embed="rId5" cstate="print">
              <a:lum contrast="30000"/>
            </a:blip>
            <a:srcRect t="32227" r="37209" b="3802"/>
            <a:stretch>
              <a:fillRect/>
            </a:stretch>
          </p:blipFill>
          <p:spPr>
            <a:xfrm>
              <a:off x="3483138" y="3309257"/>
              <a:ext cx="5257800" cy="3243943"/>
            </a:xfrm>
            <a:prstGeom prst="rect">
              <a:avLst/>
            </a:prstGeom>
            <a:ln>
              <a:solidFill>
                <a:schemeClr val="bg1">
                  <a:lumMod val="85000"/>
                </a:schemeClr>
              </a:solidFill>
            </a:ln>
            <a:effectLst/>
          </p:spPr>
        </p:pic>
      </p:grpSp>
      <p:pic>
        <p:nvPicPr>
          <p:cNvPr id="7" name="Picture 2" descr="C:\Users\Jennie\Desktop\C-100 Documents\Staff Docs\c-100 logo EPS copy.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505200" y="2514600"/>
            <a:ext cx="5257800" cy="707886"/>
          </a:xfrm>
          <a:prstGeom prst="rect">
            <a:avLst/>
          </a:prstGeom>
          <a:solidFill>
            <a:schemeClr val="bg1"/>
          </a:solidFill>
        </p:spPr>
        <p:txBody>
          <a:bodyPr wrap="square" rtlCol="0">
            <a:spAutoFit/>
          </a:bodyPr>
          <a:lstStyle/>
          <a:p>
            <a:r>
              <a:rPr lang="zh-CN" altLang="en-US" sz="2000" b="1" dirty="0" smtClean="0"/>
              <a:t>起诉书称礼来公司</a:t>
            </a:r>
            <a:r>
              <a:rPr lang="en-US" sz="2000" b="1" dirty="0" smtClean="0"/>
              <a:t>(Eli Lilly)</a:t>
            </a:r>
            <a:r>
              <a:rPr lang="zh-CN" altLang="en-US" sz="2000" b="1" dirty="0" smtClean="0"/>
              <a:t>科学家窃取</a:t>
            </a:r>
            <a:r>
              <a:rPr lang="en-US" sz="2000" b="1" dirty="0" smtClean="0"/>
              <a:t>5</a:t>
            </a:r>
            <a:r>
              <a:rPr lang="zh-CN" altLang="en-US" sz="2000" b="1" dirty="0" smtClean="0"/>
              <a:t>千</a:t>
            </a:r>
            <a:r>
              <a:rPr lang="en-US" sz="2000" b="1" dirty="0" smtClean="0"/>
              <a:t>5</a:t>
            </a:r>
            <a:r>
              <a:rPr lang="zh-CN" altLang="en-US" sz="2000" b="1" dirty="0" smtClean="0"/>
              <a:t>百万美元的商业秘密</a:t>
            </a:r>
            <a:endParaRPr lang="en-US" sz="2000" b="1" dirty="0"/>
          </a:p>
        </p:txBody>
      </p:sp>
      <p:sp>
        <p:nvSpPr>
          <p:cNvPr id="9" name="TextBox 8"/>
          <p:cNvSpPr txBox="1"/>
          <p:nvPr/>
        </p:nvSpPr>
        <p:spPr>
          <a:xfrm>
            <a:off x="5791200" y="4038600"/>
            <a:ext cx="2971800" cy="646331"/>
          </a:xfrm>
          <a:prstGeom prst="rect">
            <a:avLst/>
          </a:prstGeom>
          <a:solidFill>
            <a:schemeClr val="bg1"/>
          </a:solidFill>
        </p:spPr>
        <p:txBody>
          <a:bodyPr wrap="square" rtlCol="0">
            <a:spAutoFit/>
          </a:bodyPr>
          <a:lstStyle/>
          <a:p>
            <a:r>
              <a:rPr lang="zh-CN" altLang="en-US" sz="1800" dirty="0" smtClean="0"/>
              <a:t>美国就中国贿赂案对</a:t>
            </a:r>
            <a:r>
              <a:rPr lang="en-US" sz="1800" dirty="0" smtClean="0"/>
              <a:t>3</a:t>
            </a:r>
            <a:r>
              <a:rPr lang="zh-CN" altLang="en-US" sz="1800" dirty="0" smtClean="0"/>
              <a:t>名纽约大学研究员提出指控</a:t>
            </a:r>
            <a:endParaRPr lang="en-US" sz="1800" dirty="0"/>
          </a:p>
        </p:txBody>
      </p:sp>
    </p:spTree>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Documents and Settings\JP010533\Desktop\TS Cases\Print - David Yen Lee Stole Trade Secrets From Valspar To Bring To Chinese Competitor_Page_1.jpg"/>
          <p:cNvPicPr>
            <a:picLocks noChangeAspect="1" noChangeArrowheads="1"/>
          </p:cNvPicPr>
          <p:nvPr/>
        </p:nvPicPr>
        <p:blipFill>
          <a:blip r:embed="rId3" cstate="print"/>
          <a:srcRect t="30208" r="4330" b="40957"/>
          <a:stretch>
            <a:fillRect/>
          </a:stretch>
        </p:blipFill>
        <p:spPr bwMode="auto">
          <a:xfrm>
            <a:off x="78745" y="1600200"/>
            <a:ext cx="8986510" cy="4038600"/>
          </a:xfrm>
          <a:prstGeom prst="rect">
            <a:avLst/>
          </a:prstGeom>
          <a:noFill/>
        </p:spPr>
      </p:pic>
      <p:pic>
        <p:nvPicPr>
          <p:cNvPr id="5" name="Picture 2" descr="C:\Users\Jennie\Desktop\C-100 Documents\Staff Docs\c-100 logo EPS cop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b="0" kern="0" dirty="0">
                <a:solidFill>
                  <a:schemeClr val="tx1"/>
                </a:solidFill>
              </a:rPr>
              <a:t>Criminal </a:t>
            </a:r>
            <a:r>
              <a:rPr lang="en-US" b="0" kern="0" dirty="0" smtClean="0">
                <a:solidFill>
                  <a:schemeClr val="tx1"/>
                </a:solidFill>
              </a:rPr>
              <a:t>Prosecutions</a:t>
            </a:r>
          </a:p>
          <a:p>
            <a:pPr algn="ctr">
              <a:spcBef>
                <a:spcPts val="600"/>
              </a:spcBef>
            </a:pPr>
            <a:r>
              <a:rPr lang="zh-CN" altLang="en-US" b="0" kern="0" dirty="0" smtClean="0">
                <a:solidFill>
                  <a:schemeClr val="tx1"/>
                </a:solidFill>
              </a:rPr>
              <a:t>刑事检控</a:t>
            </a:r>
            <a:endParaRPr lang="en-US" b="0" kern="0" dirty="0">
              <a:solidFill>
                <a:schemeClr val="tx1"/>
              </a:solidFill>
            </a:endParaRPr>
          </a:p>
        </p:txBody>
      </p:sp>
      <p:sp>
        <p:nvSpPr>
          <p:cNvPr id="7" name="TextBox 6"/>
          <p:cNvSpPr txBox="1"/>
          <p:nvPr/>
        </p:nvSpPr>
        <p:spPr>
          <a:xfrm>
            <a:off x="3276601" y="2286000"/>
            <a:ext cx="5562600" cy="707886"/>
          </a:xfrm>
          <a:prstGeom prst="rect">
            <a:avLst/>
          </a:prstGeom>
          <a:solidFill>
            <a:schemeClr val="bg1"/>
          </a:solidFill>
        </p:spPr>
        <p:txBody>
          <a:bodyPr wrap="square" rtlCol="0">
            <a:spAutoFit/>
          </a:bodyPr>
          <a:lstStyle/>
          <a:p>
            <a:r>
              <a:rPr lang="en-US" sz="2000" dirty="0" smtClean="0"/>
              <a:t>David Yen Lee </a:t>
            </a:r>
            <a:r>
              <a:rPr lang="zh-CN" altLang="en-US" sz="2000" dirty="0" smtClean="0"/>
              <a:t>从威士伯</a:t>
            </a:r>
            <a:r>
              <a:rPr lang="en-US" sz="2000" dirty="0" smtClean="0"/>
              <a:t>(Valspar)</a:t>
            </a:r>
            <a:r>
              <a:rPr lang="zh-CN" altLang="en-US" sz="2000" dirty="0" smtClean="0"/>
              <a:t>窃取商业秘密</a:t>
            </a:r>
            <a:r>
              <a:rPr lang="zh-CN" altLang="en-US" sz="2000" dirty="0"/>
              <a:t>交</a:t>
            </a:r>
            <a:r>
              <a:rPr lang="zh-CN" altLang="en-US" sz="2000" dirty="0" smtClean="0"/>
              <a:t>给中国的竞争对手</a:t>
            </a:r>
            <a:endParaRPr lang="en-US" sz="2000" dirty="0"/>
          </a:p>
        </p:txBody>
      </p:sp>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p:cNvGrpSpPr/>
          <p:nvPr/>
        </p:nvGrpSpPr>
        <p:grpSpPr>
          <a:xfrm>
            <a:off x="1182832" y="1507778"/>
            <a:ext cx="6778336" cy="4740622"/>
            <a:chOff x="1143000" y="1507778"/>
            <a:chExt cx="6778336" cy="4740622"/>
          </a:xfrm>
        </p:grpSpPr>
        <p:pic>
          <p:nvPicPr>
            <p:cNvPr id="3" name="Picture 3" descr="C:\Documents and Settings\jp010533\Desktop\Powerpoint\September 2012\Motorola employee convicted of stealing trade secrets - Business Insider_Page_2.jpg"/>
            <p:cNvPicPr>
              <a:picLocks noChangeAspect="1" noChangeArrowheads="1"/>
            </p:cNvPicPr>
            <p:nvPr/>
          </p:nvPicPr>
          <p:blipFill>
            <a:blip r:embed="rId3" cstate="print"/>
            <a:srcRect/>
            <a:stretch>
              <a:fillRect/>
            </a:stretch>
          </p:blipFill>
          <p:spPr bwMode="auto">
            <a:xfrm>
              <a:off x="4263736" y="1515035"/>
              <a:ext cx="3657600" cy="4733365"/>
            </a:xfrm>
            <a:prstGeom prst="rect">
              <a:avLst/>
            </a:prstGeom>
            <a:noFill/>
            <a:ln w="3175">
              <a:solidFill>
                <a:schemeClr val="bg1">
                  <a:lumMod val="85000"/>
                </a:schemeClr>
              </a:solidFill>
            </a:ln>
            <a:effectLst/>
          </p:spPr>
        </p:pic>
        <p:pic>
          <p:nvPicPr>
            <p:cNvPr id="4" name="Picture 4" descr="C:\Documents and Settings\jp010533\Desktop\Powerpoint\September 2012\Motorola employee convicted of stealing trade secrets - Business Insider_Page_1.jpg"/>
            <p:cNvPicPr>
              <a:picLocks noChangeAspect="1" noChangeArrowheads="1"/>
            </p:cNvPicPr>
            <p:nvPr/>
          </p:nvPicPr>
          <p:blipFill>
            <a:blip r:embed="rId4" cstate="print"/>
            <a:srcRect/>
            <a:stretch>
              <a:fillRect/>
            </a:stretch>
          </p:blipFill>
          <p:spPr bwMode="auto">
            <a:xfrm>
              <a:off x="1143000" y="1507778"/>
              <a:ext cx="3657600" cy="4733365"/>
            </a:xfrm>
            <a:prstGeom prst="rect">
              <a:avLst/>
            </a:prstGeom>
            <a:noFill/>
            <a:ln w="3175">
              <a:solidFill>
                <a:schemeClr val="bg1">
                  <a:lumMod val="85000"/>
                </a:schemeClr>
              </a:solidFill>
            </a:ln>
            <a:effectLst/>
          </p:spPr>
        </p:pic>
        <p:pic>
          <p:nvPicPr>
            <p:cNvPr id="5" name="Picture 4" descr="C:\Documents and Settings\jp010533\Desktop\Powerpoint\September 2012\Motorola employee convicted of stealing trade secrets - Business Insider_Page_1.jpg"/>
            <p:cNvPicPr>
              <a:picLocks noChangeAspect="1" noChangeArrowheads="1"/>
            </p:cNvPicPr>
            <p:nvPr/>
          </p:nvPicPr>
          <p:blipFill>
            <a:blip r:embed="rId4" cstate="print"/>
            <a:srcRect l="3881" t="11321" r="9951" b="81132"/>
            <a:stretch>
              <a:fillRect/>
            </a:stretch>
          </p:blipFill>
          <p:spPr bwMode="auto">
            <a:xfrm>
              <a:off x="1458192" y="1828800"/>
              <a:ext cx="6241472" cy="769878"/>
            </a:xfrm>
            <a:prstGeom prst="rect">
              <a:avLst/>
            </a:prstGeom>
            <a:noFill/>
            <a:ln w="3175">
              <a:solidFill>
                <a:schemeClr val="bg1">
                  <a:lumMod val="85000"/>
                </a:schemeClr>
              </a:solidFill>
            </a:ln>
            <a:effectLst>
              <a:outerShdw blurRad="50800" dist="38100" dir="8100000" algn="tr" rotWithShape="0">
                <a:prstClr val="black">
                  <a:alpha val="40000"/>
                </a:prstClr>
              </a:outerShdw>
            </a:effectLst>
          </p:spPr>
        </p:pic>
        <p:pic>
          <p:nvPicPr>
            <p:cNvPr id="6" name="Picture 4" descr="C:\Documents and Settings\jp010533\Desktop\Powerpoint\September 2012\Motorola employee convicted of stealing trade secrets - Business Insider_Page_1.jpg"/>
            <p:cNvPicPr>
              <a:picLocks noChangeAspect="1" noChangeArrowheads="1"/>
            </p:cNvPicPr>
            <p:nvPr/>
          </p:nvPicPr>
          <p:blipFill rotWithShape="1">
            <a:blip r:embed="rId4" cstate="print"/>
            <a:srcRect l="4741" t="30188" r="43491" b="56873"/>
            <a:stretch/>
          </p:blipFill>
          <p:spPr bwMode="auto">
            <a:xfrm>
              <a:off x="1444336" y="2857500"/>
              <a:ext cx="6248400" cy="1981200"/>
            </a:xfrm>
            <a:prstGeom prst="rect">
              <a:avLst/>
            </a:prstGeom>
            <a:noFill/>
            <a:ln w="3175">
              <a:solidFill>
                <a:schemeClr val="bg1">
                  <a:lumMod val="85000"/>
                </a:schemeClr>
              </a:solidFill>
            </a:ln>
            <a:effectLst>
              <a:outerShdw blurRad="50800" dist="38100" dir="8100000" algn="tr" rotWithShape="0">
                <a:prstClr val="black">
                  <a:alpha val="40000"/>
                </a:prstClr>
              </a:outerShdw>
            </a:effectLst>
          </p:spPr>
        </p:pic>
        <p:pic>
          <p:nvPicPr>
            <p:cNvPr id="7" name="Picture 4" descr="C:\Documents and Settings\jp010533\Desktop\Powerpoint\September 2012\Motorola employee convicted of stealing trade secrets - Business Insider_Page_1.jpg"/>
            <p:cNvPicPr>
              <a:picLocks noChangeAspect="1" noChangeArrowheads="1"/>
            </p:cNvPicPr>
            <p:nvPr/>
          </p:nvPicPr>
          <p:blipFill>
            <a:blip r:embed="rId4" cstate="print"/>
            <a:srcRect l="4724" t="83019" r="49089" b="12798"/>
            <a:stretch>
              <a:fillRect/>
            </a:stretch>
          </p:blipFill>
          <p:spPr bwMode="auto">
            <a:xfrm>
              <a:off x="1458192" y="5088835"/>
              <a:ext cx="6241472" cy="778565"/>
            </a:xfrm>
            <a:prstGeom prst="rect">
              <a:avLst/>
            </a:prstGeom>
            <a:noFill/>
            <a:ln w="3175">
              <a:solidFill>
                <a:schemeClr val="bg1">
                  <a:lumMod val="85000"/>
                </a:schemeClr>
              </a:solidFill>
            </a:ln>
            <a:effectLst>
              <a:outerShdw blurRad="50800" dist="38100" dir="8100000" algn="tr" rotWithShape="0">
                <a:prstClr val="black">
                  <a:alpha val="40000"/>
                </a:prstClr>
              </a:outerShdw>
            </a:effectLst>
          </p:spPr>
        </p:pic>
      </p:grpSp>
      <p:pic>
        <p:nvPicPr>
          <p:cNvPr id="9" name="Picture 2" descr="C:\Users\Jennie\Desktop\C-100 Documents\Staff Docs\c-100 logo EPS copy.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b="0" kern="0" dirty="0">
                <a:solidFill>
                  <a:schemeClr val="tx1"/>
                </a:solidFill>
              </a:rPr>
              <a:t>Criminal </a:t>
            </a:r>
            <a:r>
              <a:rPr lang="en-US" b="0" kern="0" dirty="0" smtClean="0">
                <a:solidFill>
                  <a:schemeClr val="tx1"/>
                </a:solidFill>
              </a:rPr>
              <a:t>Prosecutions</a:t>
            </a:r>
          </a:p>
          <a:p>
            <a:pPr algn="ctr">
              <a:spcBef>
                <a:spcPts val="600"/>
              </a:spcBef>
            </a:pPr>
            <a:r>
              <a:rPr lang="zh-CN" altLang="en-US" b="0" kern="0" dirty="0" smtClean="0">
                <a:solidFill>
                  <a:schemeClr val="tx1"/>
                </a:solidFill>
              </a:rPr>
              <a:t>刑事检控</a:t>
            </a:r>
            <a:endParaRPr lang="en-US" b="0" kern="0" dirty="0">
              <a:solidFill>
                <a:schemeClr val="tx1"/>
              </a:solidFill>
            </a:endParaRPr>
          </a:p>
        </p:txBody>
      </p:sp>
      <p:sp>
        <p:nvSpPr>
          <p:cNvPr id="10" name="TextBox 9"/>
          <p:cNvSpPr txBox="1"/>
          <p:nvPr/>
        </p:nvSpPr>
        <p:spPr>
          <a:xfrm>
            <a:off x="1524000" y="2438400"/>
            <a:ext cx="4673074" cy="400110"/>
          </a:xfrm>
          <a:prstGeom prst="rect">
            <a:avLst/>
          </a:prstGeom>
          <a:solidFill>
            <a:schemeClr val="bg1"/>
          </a:solidFill>
        </p:spPr>
        <p:txBody>
          <a:bodyPr wrap="none" rtlCol="0">
            <a:spAutoFit/>
          </a:bodyPr>
          <a:lstStyle/>
          <a:p>
            <a:r>
              <a:rPr lang="zh-CN" altLang="en-US" sz="2000" dirty="0" smtClean="0"/>
              <a:t>前摩托罗拉员工因窃取商业秘密被判</a:t>
            </a:r>
            <a:r>
              <a:rPr lang="en-US" sz="2000" dirty="0" smtClean="0"/>
              <a:t>4</a:t>
            </a:r>
            <a:r>
              <a:rPr lang="zh-CN" altLang="en-US" sz="2000" dirty="0" smtClean="0"/>
              <a:t>年</a:t>
            </a:r>
            <a:endParaRPr lang="en-US" sz="2000" dirty="0" smtClean="0"/>
          </a:p>
        </p:txBody>
      </p:sp>
      <p:sp>
        <p:nvSpPr>
          <p:cNvPr id="13" name="TextBox 12"/>
          <p:cNvSpPr txBox="1"/>
          <p:nvPr/>
        </p:nvSpPr>
        <p:spPr>
          <a:xfrm>
            <a:off x="1524000" y="4572000"/>
            <a:ext cx="6248400" cy="646331"/>
          </a:xfrm>
          <a:prstGeom prst="rect">
            <a:avLst/>
          </a:prstGeom>
          <a:solidFill>
            <a:schemeClr val="bg1"/>
          </a:solidFill>
        </p:spPr>
        <p:txBody>
          <a:bodyPr wrap="square" rtlCol="0">
            <a:spAutoFit/>
          </a:bodyPr>
          <a:lstStyle/>
          <a:p>
            <a:r>
              <a:rPr lang="zh-CN" altLang="en-US" sz="1800" dirty="0" smtClean="0"/>
              <a:t>金涵娟</a:t>
            </a:r>
            <a:r>
              <a:rPr lang="en-US" sz="1800" dirty="0" smtClean="0"/>
              <a:t>, 41</a:t>
            </a:r>
            <a:r>
              <a:rPr lang="zh-CN" altLang="en-US" sz="1800" dirty="0" smtClean="0"/>
              <a:t>岁的归化美国公民，</a:t>
            </a:r>
            <a:r>
              <a:rPr lang="en-US" sz="1800" dirty="0" smtClean="0"/>
              <a:t>2007</a:t>
            </a:r>
            <a:r>
              <a:rPr lang="zh-CN" altLang="en-US" sz="1800" dirty="0" smtClean="0"/>
              <a:t>年</a:t>
            </a:r>
            <a:r>
              <a:rPr lang="zh-CN" altLang="en-US" sz="1800" dirty="0"/>
              <a:t>购买</a:t>
            </a:r>
            <a:r>
              <a:rPr lang="zh-CN" altLang="en-US" sz="1800" dirty="0" smtClean="0"/>
              <a:t>单程机票携带上千份摩托罗拉资料回中国的途中在芝加哥国际机场被捕</a:t>
            </a:r>
            <a:endParaRPr lang="en-US" sz="1800" dirty="0"/>
          </a:p>
        </p:txBody>
      </p:sp>
      <p:sp>
        <p:nvSpPr>
          <p:cNvPr id="14" name="TextBox 13"/>
          <p:cNvSpPr txBox="1"/>
          <p:nvPr/>
        </p:nvSpPr>
        <p:spPr>
          <a:xfrm>
            <a:off x="1524000" y="5638800"/>
            <a:ext cx="2492990" cy="400110"/>
          </a:xfrm>
          <a:prstGeom prst="rect">
            <a:avLst/>
          </a:prstGeom>
          <a:solidFill>
            <a:schemeClr val="bg1"/>
          </a:solidFill>
        </p:spPr>
        <p:txBody>
          <a:bodyPr wrap="none" rtlCol="0">
            <a:spAutoFit/>
          </a:bodyPr>
          <a:lstStyle/>
          <a:p>
            <a:r>
              <a:rPr lang="zh-CN" altLang="en-US" sz="2000" dirty="0" smtClean="0"/>
              <a:t>金面临高达</a:t>
            </a:r>
            <a:r>
              <a:rPr lang="en-US" sz="2000" dirty="0" smtClean="0"/>
              <a:t>30</a:t>
            </a:r>
            <a:r>
              <a:rPr lang="zh-CN" altLang="en-US" sz="2000" dirty="0" smtClean="0"/>
              <a:t>年监禁</a:t>
            </a:r>
            <a:endParaRPr lang="en-US" sz="2000" dirty="0" smtClean="0"/>
          </a:p>
        </p:txBody>
      </p:sp>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2015. Liew.jpg"/>
          <p:cNvPicPr>
            <a:picLocks noChangeAspect="1"/>
          </p:cNvPicPr>
          <p:nvPr/>
        </p:nvPicPr>
        <p:blipFill>
          <a:blip r:embed="rId3" cstate="print"/>
          <a:stretch>
            <a:fillRect/>
          </a:stretch>
        </p:blipFill>
        <p:spPr>
          <a:xfrm>
            <a:off x="2612538" y="1600200"/>
            <a:ext cx="3858491" cy="4993340"/>
          </a:xfrm>
          <a:prstGeom prst="rect">
            <a:avLst/>
          </a:prstGeom>
          <a:ln w="3175">
            <a:solidFill>
              <a:schemeClr val="bg1">
                <a:lumMod val="85000"/>
              </a:schemeClr>
            </a:solidFill>
          </a:ln>
          <a:effectLst/>
        </p:spPr>
      </p:pic>
      <p:pic>
        <p:nvPicPr>
          <p:cNvPr id="4" name="Picture 3" descr="2015. Liew.jpg"/>
          <p:cNvPicPr>
            <a:picLocks noChangeAspect="1"/>
          </p:cNvPicPr>
          <p:nvPr/>
        </p:nvPicPr>
        <p:blipFill>
          <a:blip r:embed="rId3" cstate="print"/>
          <a:srcRect l="13081" t="38066" r="34501" b="58840"/>
          <a:stretch>
            <a:fillRect/>
          </a:stretch>
        </p:blipFill>
        <p:spPr>
          <a:xfrm>
            <a:off x="1066800" y="2514600"/>
            <a:ext cx="6949966" cy="530772"/>
          </a:xfrm>
          <a:prstGeom prst="rect">
            <a:avLst/>
          </a:prstGeom>
          <a:ln w="3175">
            <a:solidFill>
              <a:schemeClr val="bg1">
                <a:lumMod val="85000"/>
              </a:schemeClr>
            </a:solidFill>
          </a:ln>
          <a:effectLst>
            <a:outerShdw blurRad="50800" dist="38100" dir="8100000" algn="tr" rotWithShape="0">
              <a:prstClr val="black">
                <a:alpha val="40000"/>
              </a:prstClr>
            </a:outerShdw>
          </a:effectLst>
        </p:spPr>
      </p:pic>
      <p:pic>
        <p:nvPicPr>
          <p:cNvPr id="5" name="Picture 2" descr="C:\Users\Jennie\Desktop\C-100 Documents\Staff Docs\c-100 logo EPS cop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362200" y="3886200"/>
            <a:ext cx="4550669" cy="461665"/>
          </a:xfrm>
          <a:prstGeom prst="rect">
            <a:avLst/>
          </a:prstGeom>
          <a:solidFill>
            <a:schemeClr val="bg1"/>
          </a:solidFill>
        </p:spPr>
        <p:txBody>
          <a:bodyPr wrap="none" rtlCol="0">
            <a:spAutoFit/>
          </a:bodyPr>
          <a:lstStyle/>
          <a:p>
            <a:r>
              <a:rPr lang="zh-CN" altLang="en-US" dirty="0" smtClean="0"/>
              <a:t>刘元轩</a:t>
            </a:r>
            <a:r>
              <a:rPr lang="en-US" dirty="0" smtClean="0"/>
              <a:t>（Walter </a:t>
            </a:r>
            <a:r>
              <a:rPr lang="en-US" dirty="0" err="1" smtClean="0"/>
              <a:t>Liew</a:t>
            </a:r>
            <a:r>
              <a:rPr lang="zh-CN" altLang="en-US" dirty="0" smtClean="0"/>
              <a:t>）被判</a:t>
            </a:r>
            <a:r>
              <a:rPr lang="en-US" dirty="0" smtClean="0"/>
              <a:t>15</a:t>
            </a:r>
            <a:r>
              <a:rPr lang="zh-CN" altLang="en-US" dirty="0" smtClean="0"/>
              <a:t>年</a:t>
            </a:r>
            <a:endParaRPr lang="en-US" dirty="0" smtClean="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1"/>
          <p:cNvGrpSpPr/>
          <p:nvPr/>
        </p:nvGrpSpPr>
        <p:grpSpPr>
          <a:xfrm>
            <a:off x="1726406" y="1219200"/>
            <a:ext cx="5691188" cy="5361432"/>
            <a:chOff x="776446" y="1219200"/>
            <a:chExt cx="5691188" cy="5361432"/>
          </a:xfrm>
        </p:grpSpPr>
        <p:pic>
          <p:nvPicPr>
            <p:cNvPr id="4" name="Picture 2"/>
            <p:cNvPicPr>
              <a:picLocks noChangeAspect="1" noChangeArrowheads="1"/>
            </p:cNvPicPr>
            <p:nvPr/>
          </p:nvPicPr>
          <p:blipFill>
            <a:blip r:embed="rId4" cstate="print"/>
            <a:srcRect l="30625" t="10156" r="28125" b="82031"/>
            <a:stretch>
              <a:fillRect/>
            </a:stretch>
          </p:blipFill>
          <p:spPr bwMode="auto">
            <a:xfrm>
              <a:off x="1055914" y="1219200"/>
              <a:ext cx="5121366" cy="762000"/>
            </a:xfrm>
            <a:prstGeom prst="rect">
              <a:avLst/>
            </a:prstGeom>
            <a:ln>
              <a:solidFill>
                <a:schemeClr val="bg1">
                  <a:lumMod val="85000"/>
                </a:schemeClr>
              </a:solidFill>
            </a:ln>
            <a:effectLst/>
          </p:spPr>
        </p:pic>
        <p:pic>
          <p:nvPicPr>
            <p:cNvPr id="1026" name="Picture 2"/>
            <p:cNvPicPr>
              <a:picLocks noChangeAspect="1" noChangeArrowheads="1"/>
            </p:cNvPicPr>
            <p:nvPr/>
          </p:nvPicPr>
          <p:blipFill>
            <a:blip r:embed="rId4" cstate="print"/>
            <a:srcRect l="10625" t="42969" r="39375" b="781"/>
            <a:stretch>
              <a:fillRect/>
            </a:stretch>
          </p:blipFill>
          <p:spPr bwMode="auto">
            <a:xfrm>
              <a:off x="1066800" y="1981200"/>
              <a:ext cx="5110480" cy="4599432"/>
            </a:xfrm>
            <a:prstGeom prst="rect">
              <a:avLst/>
            </a:prstGeom>
            <a:ln>
              <a:solidFill>
                <a:schemeClr val="bg1">
                  <a:lumMod val="85000"/>
                </a:schemeClr>
              </a:solidFill>
            </a:ln>
            <a:effectLst/>
          </p:spPr>
        </p:pic>
        <p:pic>
          <p:nvPicPr>
            <p:cNvPr id="9" name="Picture 2"/>
            <p:cNvPicPr>
              <a:picLocks noChangeAspect="1" noChangeArrowheads="1"/>
            </p:cNvPicPr>
            <p:nvPr/>
          </p:nvPicPr>
          <p:blipFill>
            <a:blip r:embed="rId4" cstate="print"/>
            <a:srcRect l="33750" t="60156" r="39375" b="27344"/>
            <a:stretch>
              <a:fillRect/>
            </a:stretch>
          </p:blipFill>
          <p:spPr bwMode="auto">
            <a:xfrm>
              <a:off x="776446" y="2971800"/>
              <a:ext cx="5691188" cy="2117651"/>
            </a:xfrm>
            <a:prstGeom prst="rect">
              <a:avLst/>
            </a:prstGeom>
            <a:ln>
              <a:solidFill>
                <a:schemeClr val="bg1">
                  <a:lumMod val="85000"/>
                </a:schemeClr>
              </a:solidFill>
            </a:ln>
            <a:effectLst>
              <a:outerShdw blurRad="50800" dist="38100" dir="8100000" algn="tr" rotWithShape="0">
                <a:prstClr val="black">
                  <a:alpha val="40000"/>
                </a:prstClr>
              </a:outerShdw>
            </a:effectLst>
          </p:spPr>
        </p:pic>
      </p:grpSp>
      <p:sp>
        <p:nvSpPr>
          <p:cNvPr id="8" name="TextBox 7"/>
          <p:cNvSpPr txBox="1"/>
          <p:nvPr/>
        </p:nvSpPr>
        <p:spPr>
          <a:xfrm>
            <a:off x="2209800" y="2590800"/>
            <a:ext cx="4801314" cy="461665"/>
          </a:xfrm>
          <a:prstGeom prst="rect">
            <a:avLst/>
          </a:prstGeom>
          <a:solidFill>
            <a:schemeClr val="bg1"/>
          </a:solidFill>
        </p:spPr>
        <p:txBody>
          <a:bodyPr wrap="none" rtlCol="0">
            <a:spAutoFit/>
          </a:bodyPr>
          <a:lstStyle/>
          <a:p>
            <a:r>
              <a:rPr lang="zh-CN" altLang="en-US" dirty="0" smtClean="0"/>
              <a:t>中国间谍钟东蕃</a:t>
            </a:r>
            <a:r>
              <a:rPr lang="en-US" dirty="0" smtClean="0"/>
              <a:t>被判超过15</a:t>
            </a:r>
            <a:r>
              <a:rPr lang="zh-CN" altLang="en-US" dirty="0" smtClean="0"/>
              <a:t>年监禁</a:t>
            </a:r>
            <a:endParaRPr lang="en-US" dirty="0" smtClean="0"/>
          </a:p>
        </p:txBody>
      </p:sp>
      <p:sp>
        <p:nvSpPr>
          <p:cNvPr id="10" name="TextBox 9"/>
          <p:cNvSpPr txBox="1"/>
          <p:nvPr/>
        </p:nvSpPr>
        <p:spPr>
          <a:xfrm>
            <a:off x="4419600" y="4800600"/>
            <a:ext cx="3886200" cy="1323439"/>
          </a:xfrm>
          <a:prstGeom prst="rect">
            <a:avLst/>
          </a:prstGeom>
          <a:solidFill>
            <a:schemeClr val="bg1"/>
          </a:solidFill>
        </p:spPr>
        <p:txBody>
          <a:bodyPr wrap="square" rtlCol="0">
            <a:spAutoFit/>
          </a:bodyPr>
          <a:lstStyle/>
          <a:p>
            <a:r>
              <a:rPr lang="zh-CN" altLang="en-US" sz="2000" dirty="0" smtClean="0"/>
              <a:t>一位中国出生的工程师在美国第一个经济间谍案中，因盗窃美国太空计划敏感信息并意图传递至中国被判入狱</a:t>
            </a:r>
            <a:r>
              <a:rPr lang="en-US" sz="2000" dirty="0" smtClean="0"/>
              <a:t>15</a:t>
            </a:r>
            <a:r>
              <a:rPr lang="zh-CN" altLang="en-US" sz="2000" dirty="0" smtClean="0"/>
              <a:t>年以上</a:t>
            </a:r>
            <a:endParaRPr lang="en-US" sz="2000" dirty="0"/>
          </a:p>
        </p:txBody>
      </p:sp>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4572000" cy="4724400"/>
          </a:xfrm>
        </p:spPr>
        <p:txBody>
          <a:bodyPr>
            <a:normAutofit fontScale="70000" lnSpcReduction="20000"/>
          </a:bodyPr>
          <a:lstStyle/>
          <a:p>
            <a:pPr>
              <a:lnSpc>
                <a:spcPct val="110000"/>
              </a:lnSpc>
              <a:spcBef>
                <a:spcPts val="600"/>
              </a:spcBef>
              <a:spcAft>
                <a:spcPts val="600"/>
              </a:spcAft>
              <a:buClrTx/>
            </a:pPr>
            <a:r>
              <a:rPr lang="en-US" dirty="0" err="1" smtClean="0"/>
              <a:t>Dongfan</a:t>
            </a:r>
            <a:r>
              <a:rPr lang="en-US" dirty="0" smtClean="0"/>
              <a:t> "Greg" Chung, Chinese-born engineer and former Boeing stress analyst possessing high level security clearances, convicted of economic espionage and other charges, for storing allegedly sensitive papers in his home taken from Boeing with the intent to pass it on to China </a:t>
            </a:r>
          </a:p>
          <a:p>
            <a:pPr>
              <a:lnSpc>
                <a:spcPct val="110000"/>
              </a:lnSpc>
              <a:spcBef>
                <a:spcPts val="600"/>
              </a:spcBef>
              <a:spcAft>
                <a:spcPts val="600"/>
              </a:spcAft>
              <a:buClrTx/>
            </a:pPr>
            <a:r>
              <a:rPr lang="en-US" dirty="0" smtClean="0"/>
              <a:t>The papers in Chung's possession included information related to the space shuttle, booster rockets and military troop transports</a:t>
            </a:r>
          </a:p>
          <a:p>
            <a:pPr>
              <a:lnSpc>
                <a:spcPct val="110000"/>
              </a:lnSpc>
              <a:spcBef>
                <a:spcPts val="600"/>
              </a:spcBef>
              <a:spcAft>
                <a:spcPts val="600"/>
              </a:spcAft>
              <a:buClrTx/>
            </a:pPr>
            <a:r>
              <a:rPr lang="en-US" dirty="0" smtClean="0"/>
              <a:t>Chung has asserted that he took the information to write books and had no intent to harm national security; no specific evidence was presented what Chung may have sent to China or who received it or how much it "hurt" the United States</a:t>
            </a:r>
          </a:p>
          <a:p>
            <a:pPr>
              <a:lnSpc>
                <a:spcPct val="110000"/>
              </a:lnSpc>
              <a:spcBef>
                <a:spcPts val="600"/>
              </a:spcBef>
              <a:spcAft>
                <a:spcPts val="600"/>
              </a:spcAft>
              <a:buClrTx/>
            </a:pPr>
            <a:r>
              <a:rPr lang="en-US" dirty="0" smtClean="0"/>
              <a:t>Chung, 74 years old at the time of his sentencing, received a fifteen year jail sentence and has lost his appeals. </a:t>
            </a:r>
          </a:p>
          <a:p>
            <a:pPr>
              <a:lnSpc>
                <a:spcPct val="110000"/>
              </a:lnSpc>
              <a:spcBef>
                <a:spcPts val="600"/>
              </a:spcBef>
              <a:spcAft>
                <a:spcPts val="600"/>
              </a:spcAft>
              <a:buClrTx/>
            </a:pPr>
            <a:endParaRPr lang="en-US" dirty="0" smtClean="0"/>
          </a:p>
          <a:p>
            <a:pPr>
              <a:lnSpc>
                <a:spcPct val="110000"/>
              </a:lnSpc>
              <a:spcBef>
                <a:spcPts val="600"/>
              </a:spcBef>
              <a:spcAft>
                <a:spcPts val="600"/>
              </a:spcAft>
              <a:buClrTx/>
            </a:pPr>
            <a:endParaRPr lang="en-US" dirty="0" smtClean="0"/>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1066800" y="2286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a:solidFill>
                  <a:schemeClr val="tx1"/>
                </a:solidFill>
              </a:rPr>
              <a:t>2010 Economic Espionage Act </a:t>
            </a:r>
            <a:r>
              <a:rPr lang="en-US" sz="3000" b="0" kern="0" dirty="0" smtClean="0">
                <a:solidFill>
                  <a:schemeClr val="tx1"/>
                </a:solidFill>
              </a:rPr>
              <a:t>Conviction</a:t>
            </a:r>
          </a:p>
          <a:p>
            <a:pPr algn="ctr">
              <a:spcBef>
                <a:spcPts val="600"/>
              </a:spcBef>
            </a:pPr>
            <a:r>
              <a:rPr lang="en-US" altLang="zh-CN" sz="3000" b="0" kern="0" dirty="0" smtClean="0">
                <a:solidFill>
                  <a:schemeClr val="tx1"/>
                </a:solidFill>
              </a:rPr>
              <a:t>2010</a:t>
            </a:r>
            <a:r>
              <a:rPr lang="zh-CN" altLang="en-US" sz="3000" b="0" kern="0" dirty="0" smtClean="0">
                <a:solidFill>
                  <a:schemeClr val="tx1"/>
                </a:solidFill>
              </a:rPr>
              <a:t>经济间谍法定罪</a:t>
            </a:r>
            <a:endParaRPr lang="en-US" sz="3000" b="0" kern="0" dirty="0">
              <a:solidFill>
                <a:schemeClr val="tx1"/>
              </a:solidFill>
            </a:endParaRPr>
          </a:p>
        </p:txBody>
      </p:sp>
      <p:sp>
        <p:nvSpPr>
          <p:cNvPr id="5" name="Content Placeholder 2"/>
          <p:cNvSpPr txBox="1">
            <a:spLocks/>
          </p:cNvSpPr>
          <p:nvPr/>
        </p:nvSpPr>
        <p:spPr bwMode="auto">
          <a:xfrm>
            <a:off x="4876800" y="1600200"/>
            <a:ext cx="335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77500" lnSpcReduction="20000"/>
          </a:bodyPr>
          <a:lstStyle/>
          <a:p>
            <a:pPr marL="228600" lvl="0" indent="-228600">
              <a:spcBef>
                <a:spcPts val="1200"/>
              </a:spcBef>
              <a:buClr>
                <a:srgbClr val="003580"/>
              </a:buClr>
              <a:buFontTx/>
              <a:buChar char="•"/>
            </a:pPr>
            <a:r>
              <a:rPr lang="zh-CN" altLang="en-US" sz="2200" kern="0" dirty="0" smtClean="0">
                <a:latin typeface="+mn-lt"/>
              </a:rPr>
              <a:t>钟东蕃</a:t>
            </a:r>
            <a:r>
              <a:rPr lang="zh-CN" altLang="en-US" sz="1800" dirty="0" smtClean="0"/>
              <a:t> </a:t>
            </a:r>
            <a:r>
              <a:rPr kumimoji="0" lang="zh-CN" altLang="en-US" sz="2200" b="0" i="0" u="none" strike="noStrike" kern="0" cap="none" spc="0" normalizeH="0" baseline="0" noProof="0" dirty="0" smtClean="0">
                <a:ln>
                  <a:noFill/>
                </a:ln>
                <a:solidFill>
                  <a:schemeClr val="tx1"/>
                </a:solidFill>
                <a:effectLst/>
                <a:uLnTx/>
                <a:uFillTx/>
                <a:latin typeface="+mn-lt"/>
                <a:ea typeface="+mn-ea"/>
                <a:cs typeface="+mn-cs"/>
              </a:rPr>
              <a:t>，中国出生的工程师，前波音应力分析师，拥有高级安全级别，被定罪为经济间谍和其他罪名，因</a:t>
            </a:r>
            <a:r>
              <a:rPr lang="zh-CN" altLang="en-US" sz="2200" kern="0" dirty="0" smtClean="0">
                <a:latin typeface="+mn-lt"/>
              </a:rPr>
              <a:t>其</a:t>
            </a:r>
            <a:r>
              <a:rPr kumimoji="0" lang="zh-CN" altLang="en-US" sz="2200" b="0" i="0" u="none" strike="noStrike" kern="0" cap="none" spc="0" normalizeH="0" baseline="0" noProof="0" dirty="0" smtClean="0">
                <a:ln>
                  <a:noFill/>
                </a:ln>
                <a:solidFill>
                  <a:schemeClr val="tx1"/>
                </a:solidFill>
                <a:effectLst/>
                <a:uLnTx/>
                <a:uFillTx/>
                <a:latin typeface="+mn-lt"/>
                <a:ea typeface="+mn-ea"/>
                <a:cs typeface="+mn-cs"/>
              </a:rPr>
              <a:t>家中存储了由波音公司获得的据称为敏感的资料，并意图传递到中国</a:t>
            </a: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a:p>
            <a:pPr marL="228600" lvl="0" indent="-228600">
              <a:spcBef>
                <a:spcPts val="1200"/>
              </a:spcBef>
              <a:buClr>
                <a:srgbClr val="003580"/>
              </a:buClr>
              <a:buFontTx/>
              <a:buChar char="•"/>
            </a:pPr>
            <a:r>
              <a:rPr lang="zh-CN" altLang="en-US" sz="2200" kern="0" dirty="0" smtClean="0"/>
              <a:t>钟</a:t>
            </a:r>
            <a:r>
              <a:rPr kumimoji="0" lang="zh-CN" altLang="en-US" sz="2200" b="0" i="0" u="none" strike="noStrike" kern="0" cap="none" spc="0" normalizeH="0" baseline="0" noProof="0" dirty="0" smtClean="0">
                <a:ln>
                  <a:noFill/>
                </a:ln>
                <a:solidFill>
                  <a:schemeClr val="tx1"/>
                </a:solidFill>
                <a:effectLst/>
                <a:uLnTx/>
                <a:uFillTx/>
                <a:latin typeface="+mn-lt"/>
                <a:ea typeface="+mn-ea"/>
                <a:cs typeface="+mn-cs"/>
              </a:rPr>
              <a:t>所持有的</a:t>
            </a:r>
            <a:r>
              <a:rPr lang="zh-CN" altLang="en-US" sz="2200" kern="0" dirty="0">
                <a:latin typeface="+mn-lt"/>
              </a:rPr>
              <a:t>资料</a:t>
            </a:r>
            <a:r>
              <a:rPr kumimoji="0" lang="zh-CN" altLang="en-US" sz="2200" b="0" i="0" u="none" strike="noStrike" kern="0" cap="none" spc="0" normalizeH="0" baseline="0" noProof="0" dirty="0" smtClean="0">
                <a:ln>
                  <a:noFill/>
                </a:ln>
                <a:solidFill>
                  <a:schemeClr val="tx1"/>
                </a:solidFill>
                <a:effectLst/>
                <a:uLnTx/>
                <a:uFillTx/>
                <a:latin typeface="+mn-lt"/>
                <a:ea typeface="+mn-ea"/>
                <a:cs typeface="+mn-cs"/>
              </a:rPr>
              <a:t>包括与航天飞机、助推火箭和军用运兵船有关的信息</a:t>
            </a: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a:p>
            <a:pPr marL="228600" lvl="0" indent="-228600">
              <a:spcBef>
                <a:spcPts val="1200"/>
              </a:spcBef>
              <a:buClr>
                <a:srgbClr val="003580"/>
              </a:buClr>
              <a:buFontTx/>
              <a:buChar char="•"/>
            </a:pPr>
            <a:r>
              <a:rPr lang="zh-CN" altLang="en-US" sz="2200" kern="0" dirty="0" smtClean="0"/>
              <a:t>钟</a:t>
            </a:r>
            <a:r>
              <a:rPr kumimoji="0" lang="zh-CN" altLang="en-US" sz="2200" b="0" i="0" u="none" strike="noStrike" kern="0" cap="none" spc="0" normalizeH="0" baseline="0" noProof="0" dirty="0" smtClean="0">
                <a:ln>
                  <a:noFill/>
                </a:ln>
                <a:solidFill>
                  <a:schemeClr val="tx1"/>
                </a:solidFill>
                <a:effectLst/>
                <a:uLnTx/>
                <a:uFillTx/>
                <a:latin typeface="+mn-lt"/>
                <a:ea typeface="+mn-ea"/>
                <a:cs typeface="+mn-cs"/>
              </a:rPr>
              <a:t>曾</a:t>
            </a:r>
            <a:r>
              <a:rPr lang="zh-CN" altLang="en-US" sz="2200" kern="0" dirty="0">
                <a:latin typeface="+mn-lt"/>
              </a:rPr>
              <a:t>声</a:t>
            </a:r>
            <a:r>
              <a:rPr lang="zh-CN" altLang="en-US" sz="2200" kern="0" dirty="0" smtClean="0">
                <a:latin typeface="+mn-lt"/>
              </a:rPr>
              <a:t>称其因著书需要带</a:t>
            </a:r>
            <a:r>
              <a:rPr kumimoji="0" lang="zh-CN" altLang="en-US" sz="2200" b="0" i="0" u="none" strike="noStrike" kern="0" cap="none" spc="0" normalizeH="0" baseline="0" noProof="0" dirty="0" smtClean="0">
                <a:ln>
                  <a:noFill/>
                </a:ln>
                <a:solidFill>
                  <a:schemeClr val="tx1"/>
                </a:solidFill>
                <a:effectLst/>
                <a:uLnTx/>
                <a:uFillTx/>
                <a:latin typeface="+mn-lt"/>
                <a:ea typeface="+mn-ea"/>
                <a:cs typeface="+mn-cs"/>
              </a:rPr>
              <a:t>走这些信息，并</a:t>
            </a:r>
            <a:r>
              <a:rPr lang="zh-CN" altLang="en-US" sz="2200" kern="0" noProof="0" dirty="0" smtClean="0">
                <a:latin typeface="+mn-lt"/>
              </a:rPr>
              <a:t>无</a:t>
            </a:r>
            <a:r>
              <a:rPr kumimoji="0" lang="zh-CN" altLang="en-US" sz="2200" b="0" i="0" u="none" strike="noStrike" kern="0" cap="none" spc="0" normalizeH="0" baseline="0" noProof="0" dirty="0" smtClean="0">
                <a:ln>
                  <a:noFill/>
                </a:ln>
                <a:solidFill>
                  <a:schemeClr val="tx1"/>
                </a:solidFill>
                <a:effectLst/>
                <a:uLnTx/>
                <a:uFillTx/>
                <a:latin typeface="+mn-lt"/>
                <a:ea typeface="+mn-ea"/>
                <a:cs typeface="+mn-cs"/>
              </a:rPr>
              <a:t>意图危害国家安全；（检方）没有提出具体的证据</a:t>
            </a:r>
            <a:r>
              <a:rPr lang="zh-CN" altLang="en-US" sz="2200" kern="0" dirty="0">
                <a:latin typeface="+mn-lt"/>
              </a:rPr>
              <a:t>证明</a:t>
            </a:r>
            <a:r>
              <a:rPr lang="zh-CN" altLang="en-US" sz="2200" kern="0" dirty="0" smtClean="0"/>
              <a:t>钟</a:t>
            </a:r>
            <a:r>
              <a:rPr kumimoji="0" lang="zh-CN" altLang="en-US" sz="2200" b="0" i="0" u="none" strike="noStrike" kern="0" cap="none" spc="0" normalizeH="0" baseline="0" noProof="0" dirty="0" smtClean="0">
                <a:ln>
                  <a:noFill/>
                </a:ln>
                <a:solidFill>
                  <a:schemeClr val="tx1"/>
                </a:solidFill>
                <a:effectLst/>
                <a:uLnTx/>
                <a:uFillTx/>
                <a:latin typeface="+mn-lt"/>
                <a:ea typeface="+mn-ea"/>
                <a:cs typeface="+mn-cs"/>
              </a:rPr>
              <a:t>可能递送到中国何种信息或何人收到信息，或对美国有多大的“伤害”</a:t>
            </a: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a:p>
            <a:pPr marL="228600" lvl="0" indent="-228600">
              <a:spcBef>
                <a:spcPts val="1200"/>
              </a:spcBef>
              <a:buClr>
                <a:srgbClr val="003580"/>
              </a:buClr>
              <a:buFontTx/>
              <a:buChar char="•"/>
            </a:pPr>
            <a:r>
              <a:rPr lang="zh-CN" altLang="en-US" sz="2200" kern="0" dirty="0" smtClean="0"/>
              <a:t>钟</a:t>
            </a:r>
            <a:r>
              <a:rPr lang="zh-CN" altLang="en-US" sz="2200" kern="0" dirty="0">
                <a:latin typeface="+mn-lt"/>
              </a:rPr>
              <a:t>在</a:t>
            </a:r>
            <a:r>
              <a:rPr kumimoji="0" lang="en-US" sz="2200" b="0" i="0" u="none" strike="noStrike" kern="0" cap="none" spc="0" normalizeH="0" baseline="0" noProof="0" dirty="0" smtClean="0">
                <a:ln>
                  <a:noFill/>
                </a:ln>
                <a:solidFill>
                  <a:schemeClr val="tx1"/>
                </a:solidFill>
                <a:effectLst/>
                <a:uLnTx/>
                <a:uFillTx/>
                <a:latin typeface="+mn-lt"/>
                <a:ea typeface="+mn-ea"/>
                <a:cs typeface="+mn-cs"/>
              </a:rPr>
              <a:t>74</a:t>
            </a:r>
            <a:r>
              <a:rPr kumimoji="0" lang="zh-CN" altLang="en-US" sz="2200" b="0" i="0" u="none" strike="noStrike" kern="0" cap="none" spc="0" normalizeH="0" baseline="0" noProof="0" dirty="0" smtClean="0">
                <a:ln>
                  <a:noFill/>
                </a:ln>
                <a:solidFill>
                  <a:schemeClr val="tx1"/>
                </a:solidFill>
                <a:effectLst/>
                <a:uLnTx/>
                <a:uFillTx/>
                <a:latin typeface="+mn-lt"/>
                <a:ea typeface="+mn-ea"/>
                <a:cs typeface="+mn-cs"/>
              </a:rPr>
              <a:t>岁高龄时遭判决</a:t>
            </a:r>
            <a:r>
              <a:rPr kumimoji="0" lang="en-US" sz="2200" b="0" i="0" u="none" strike="noStrike" kern="0" cap="none" spc="0" normalizeH="0" baseline="0" noProof="0" dirty="0" smtClean="0">
                <a:ln>
                  <a:noFill/>
                </a:ln>
                <a:solidFill>
                  <a:schemeClr val="tx1"/>
                </a:solidFill>
                <a:effectLst/>
                <a:uLnTx/>
                <a:uFillTx/>
                <a:latin typeface="+mn-lt"/>
                <a:ea typeface="+mn-ea"/>
                <a:cs typeface="+mn-cs"/>
              </a:rPr>
              <a:t>15</a:t>
            </a:r>
            <a:r>
              <a:rPr kumimoji="0" lang="zh-CN" altLang="en-US" sz="2200" b="0" i="0" u="none" strike="noStrike" kern="0" cap="none" spc="0" normalizeH="0" baseline="0" noProof="0" dirty="0" smtClean="0">
                <a:ln>
                  <a:noFill/>
                </a:ln>
                <a:solidFill>
                  <a:schemeClr val="tx1"/>
                </a:solidFill>
                <a:effectLst/>
                <a:uLnTx/>
                <a:uFillTx/>
                <a:latin typeface="+mn-lt"/>
                <a:ea typeface="+mn-ea"/>
                <a:cs typeface="+mn-cs"/>
              </a:rPr>
              <a:t>年监禁，并且上诉失败</a:t>
            </a: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10000"/>
              </a:lnSpc>
              <a:spcBef>
                <a:spcPts val="600"/>
              </a:spcBef>
              <a:spcAft>
                <a:spcPts val="600"/>
              </a:spcAft>
              <a:buClrTx/>
              <a:buSzTx/>
              <a:buFontTx/>
              <a:buChar char="•"/>
              <a:tabLst/>
              <a:defRPr/>
            </a:pP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10000"/>
              </a:lnSpc>
              <a:spcBef>
                <a:spcPts val="600"/>
              </a:spcBef>
              <a:spcAft>
                <a:spcPts val="600"/>
              </a:spcAft>
              <a:buClrTx/>
              <a:buSzTx/>
              <a:buFontTx/>
              <a:buChar char="•"/>
              <a:tabLst/>
              <a:defRPr/>
            </a:pP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4495800" cy="4953000"/>
          </a:xfrm>
        </p:spPr>
        <p:txBody>
          <a:bodyPr>
            <a:noAutofit/>
          </a:bodyPr>
          <a:lstStyle/>
          <a:p>
            <a:pPr>
              <a:spcBef>
                <a:spcPts val="600"/>
              </a:spcBef>
              <a:spcAft>
                <a:spcPts val="0"/>
              </a:spcAft>
              <a:buClrTx/>
            </a:pPr>
            <a:r>
              <a:rPr lang="en-US" sz="1300" dirty="0" smtClean="0"/>
              <a:t>Bo Jiang had obtained Ph.D. from Old Dominion University in 2010 and worked as researcher at National Institute of Aerospace (NIA), a research consortium of several southern universities</a:t>
            </a:r>
          </a:p>
          <a:p>
            <a:pPr>
              <a:spcBef>
                <a:spcPts val="600"/>
              </a:spcBef>
              <a:spcAft>
                <a:spcPts val="0"/>
              </a:spcAft>
              <a:buClrTx/>
            </a:pPr>
            <a:r>
              <a:rPr lang="en-US" sz="1300" dirty="0" smtClean="0"/>
              <a:t>After being named by a local Congressman as a potential national security risk, Dr. Jiang was terminated by NIA in December 2012 and, with no further work opportunities in United States, had purchased one-way ticket home to China in March 2013</a:t>
            </a:r>
            <a:endParaRPr lang="en-US" sz="1300" i="1" dirty="0" smtClean="0"/>
          </a:p>
          <a:p>
            <a:pPr>
              <a:spcBef>
                <a:spcPts val="600"/>
              </a:spcBef>
              <a:spcAft>
                <a:spcPts val="0"/>
              </a:spcAft>
              <a:buClrTx/>
            </a:pPr>
            <a:r>
              <a:rPr lang="en-US" sz="1300" dirty="0" smtClean="0"/>
              <a:t>Federal agents arrested him at airport and took him off plane with his laptop computers and digital media</a:t>
            </a:r>
          </a:p>
          <a:p>
            <a:pPr lvl="1">
              <a:spcBef>
                <a:spcPts val="600"/>
              </a:spcBef>
              <a:spcAft>
                <a:spcPts val="0"/>
              </a:spcAft>
              <a:buClrTx/>
            </a:pPr>
            <a:r>
              <a:rPr lang="en-US" sz="1300" dirty="0" smtClean="0"/>
              <a:t>Original federal indictment was about Dr. Jiang lying about what he was carrying out of country</a:t>
            </a:r>
          </a:p>
          <a:p>
            <a:pPr>
              <a:spcBef>
                <a:spcPts val="600"/>
              </a:spcBef>
              <a:spcAft>
                <a:spcPts val="0"/>
              </a:spcAft>
              <a:buClrTx/>
            </a:pPr>
            <a:r>
              <a:rPr lang="en-US" sz="1300" dirty="0" smtClean="0"/>
              <a:t>Federal prosecutors then conceded in court he was carrying </a:t>
            </a:r>
            <a:r>
              <a:rPr lang="en-US" sz="1300" u="sng" dirty="0" smtClean="0"/>
              <a:t>no</a:t>
            </a:r>
            <a:r>
              <a:rPr lang="en-US" sz="1300" dirty="0" smtClean="0"/>
              <a:t> classified information, export controlled information or proprietary information – only pornography – on his laptop</a:t>
            </a:r>
          </a:p>
          <a:p>
            <a:pPr>
              <a:spcBef>
                <a:spcPts val="600"/>
              </a:spcBef>
              <a:spcAft>
                <a:spcPts val="0"/>
              </a:spcAft>
              <a:buClrTx/>
            </a:pPr>
            <a:r>
              <a:rPr lang="en-US" sz="1300" dirty="0" smtClean="0"/>
              <a:t>In plea bargain, Jiang pled guilty to misuse of NASA equipment in exchange for dismissal of indictment, so Jiang allowed to leave U.S. within 48 hours</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2013 “National Security” Case</a:t>
            </a:r>
          </a:p>
          <a:p>
            <a:pPr algn="ctr">
              <a:spcBef>
                <a:spcPts val="600"/>
              </a:spcBef>
            </a:pPr>
            <a:r>
              <a:rPr lang="en-US" sz="3000" b="0" kern="0" dirty="0" smtClean="0">
                <a:solidFill>
                  <a:schemeClr val="tx1"/>
                </a:solidFill>
              </a:rPr>
              <a:t>2013 </a:t>
            </a:r>
            <a:r>
              <a:rPr lang="zh-CN" altLang="en-US" sz="3000" b="0" kern="0" dirty="0" smtClean="0">
                <a:solidFill>
                  <a:schemeClr val="tx1"/>
                </a:solidFill>
              </a:rPr>
              <a:t>“国家安全”案</a:t>
            </a:r>
            <a:endParaRPr lang="en-US" sz="3000" b="0" kern="0" dirty="0" smtClean="0">
              <a:solidFill>
                <a:schemeClr val="tx1"/>
              </a:solidFill>
            </a:endParaRPr>
          </a:p>
          <a:p>
            <a:pPr algn="ctr"/>
            <a:endParaRPr lang="en-US" sz="3000" b="0" kern="0" dirty="0">
              <a:solidFill>
                <a:schemeClr val="tx1"/>
              </a:solidFill>
            </a:endParaRPr>
          </a:p>
        </p:txBody>
      </p:sp>
      <p:sp>
        <p:nvSpPr>
          <p:cNvPr id="5" name="Content Placeholder 2"/>
          <p:cNvSpPr txBox="1">
            <a:spLocks/>
          </p:cNvSpPr>
          <p:nvPr/>
        </p:nvSpPr>
        <p:spPr bwMode="auto">
          <a:xfrm>
            <a:off x="4953000" y="1447800"/>
            <a:ext cx="35814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28600" lvl="0" indent="-228600">
              <a:spcBef>
                <a:spcPts val="600"/>
              </a:spcBef>
              <a:spcAft>
                <a:spcPts val="0"/>
              </a:spcAft>
              <a:buClr>
                <a:srgbClr val="003580"/>
              </a:buClr>
              <a:buFontTx/>
              <a:buChar char="•"/>
            </a:pPr>
            <a:r>
              <a:rPr lang="zh-CN" altLang="en-US" sz="1400" dirty="0" smtClean="0"/>
              <a:t>江波</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a:t>
            </a:r>
            <a:r>
              <a:rPr kumimoji="0" lang="en-US" sz="1400" b="0" i="0" u="none" strike="noStrike" kern="0" cap="none" spc="0" normalizeH="0" baseline="0" noProof="0" dirty="0" smtClean="0">
                <a:ln>
                  <a:noFill/>
                </a:ln>
                <a:solidFill>
                  <a:schemeClr val="tx1"/>
                </a:solidFill>
                <a:effectLst/>
                <a:uLnTx/>
                <a:uFillTx/>
                <a:latin typeface="+mn-lt"/>
                <a:ea typeface="+mn-ea"/>
                <a:cs typeface="+mn-cs"/>
              </a:rPr>
              <a:t>2010</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年于欧道明大学获得博士学位，在航空航天研究所（</a:t>
            </a:r>
            <a:r>
              <a:rPr kumimoji="0" lang="en-US" sz="1400" b="0" i="0" u="none" strike="noStrike" kern="0" cap="none" spc="0" normalizeH="0" baseline="0" noProof="0" dirty="0" smtClean="0">
                <a:ln>
                  <a:noFill/>
                </a:ln>
                <a:solidFill>
                  <a:schemeClr val="tx1"/>
                </a:solidFill>
                <a:effectLst/>
                <a:uLnTx/>
                <a:uFillTx/>
                <a:latin typeface="+mn-lt"/>
                <a:ea typeface="+mn-ea"/>
                <a:cs typeface="+mn-cs"/>
              </a:rPr>
              <a:t>NIA</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）一个由几所南方高校组成的研究团队担任研究员</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228600" lvl="0" indent="-228600">
              <a:spcBef>
                <a:spcPts val="600"/>
              </a:spcBef>
              <a:spcAft>
                <a:spcPts val="0"/>
              </a:spcAft>
              <a:buClr>
                <a:srgbClr val="003580"/>
              </a:buClr>
              <a:buFontTx/>
              <a:buChar cha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在被当地一位国会议员</a:t>
            </a:r>
            <a:r>
              <a:rPr lang="zh-CN" altLang="en-US" sz="1400" kern="0" dirty="0">
                <a:latin typeface="+mn-lt"/>
              </a:rPr>
              <a:t>指</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为潜在国家安全风险后，</a:t>
            </a:r>
            <a:r>
              <a:rPr lang="zh-CN" altLang="en-US" sz="1400" dirty="0" smtClean="0"/>
              <a:t>江波</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博士于</a:t>
            </a:r>
            <a:r>
              <a:rPr kumimoji="0" lang="en-US" sz="1400" b="0" i="0" u="none" strike="noStrike" kern="0" cap="none" spc="0" normalizeH="0" baseline="0" noProof="0" dirty="0" smtClean="0">
                <a:ln>
                  <a:noFill/>
                </a:ln>
                <a:solidFill>
                  <a:schemeClr val="tx1"/>
                </a:solidFill>
                <a:effectLst/>
                <a:uLnTx/>
                <a:uFillTx/>
                <a:latin typeface="+mn-lt"/>
                <a:ea typeface="+mn-ea"/>
                <a:cs typeface="+mn-cs"/>
              </a:rPr>
              <a:t>2012</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年</a:t>
            </a:r>
            <a:r>
              <a:rPr kumimoji="0" lang="en-US" sz="1400" b="0" i="0" u="none" strike="noStrike" kern="0" cap="none" spc="0" normalizeH="0" baseline="0" noProof="0" dirty="0" smtClean="0">
                <a:ln>
                  <a:noFill/>
                </a:ln>
                <a:solidFill>
                  <a:schemeClr val="tx1"/>
                </a:solidFill>
                <a:effectLst/>
                <a:uLnTx/>
                <a:uFillTx/>
                <a:latin typeface="+mn-lt"/>
                <a:ea typeface="+mn-ea"/>
                <a:cs typeface="+mn-cs"/>
              </a:rPr>
              <a:t>12</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月遭</a:t>
            </a:r>
            <a:r>
              <a:rPr kumimoji="0" lang="en-US" sz="1400" b="0" i="0" u="none" strike="noStrike" kern="0" cap="none" spc="0" normalizeH="0" baseline="0" noProof="0" dirty="0" smtClean="0">
                <a:ln>
                  <a:noFill/>
                </a:ln>
                <a:solidFill>
                  <a:schemeClr val="tx1"/>
                </a:solidFill>
                <a:effectLst/>
                <a:uLnTx/>
                <a:uFillTx/>
                <a:latin typeface="+mn-lt"/>
                <a:ea typeface="+mn-ea"/>
                <a:cs typeface="+mn-cs"/>
              </a:rPr>
              <a:t>NIA</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解雇，并在美国没有其他工作机会，</a:t>
            </a:r>
            <a:r>
              <a:rPr kumimoji="0" lang="en-US" sz="1400" b="0" i="0" u="none" strike="noStrike" kern="0" cap="none" spc="0" normalizeH="0" baseline="0" noProof="0" dirty="0" smtClean="0">
                <a:ln>
                  <a:noFill/>
                </a:ln>
                <a:solidFill>
                  <a:schemeClr val="tx1"/>
                </a:solidFill>
                <a:effectLst/>
                <a:uLnTx/>
                <a:uFillTx/>
                <a:latin typeface="+mn-lt"/>
                <a:ea typeface="+mn-ea"/>
                <a:cs typeface="+mn-cs"/>
              </a:rPr>
              <a:t>2013</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年</a:t>
            </a:r>
            <a:r>
              <a:rPr kumimoji="0" lang="en-US" sz="1400" b="0" i="0" u="none" strike="noStrike" kern="0" cap="none" spc="0" normalizeH="0" baseline="0" noProof="0" dirty="0" smtClean="0">
                <a:ln>
                  <a:noFill/>
                </a:ln>
                <a:solidFill>
                  <a:schemeClr val="tx1"/>
                </a:solidFill>
                <a:effectLst/>
                <a:uLnTx/>
                <a:uFillTx/>
                <a:latin typeface="+mn-lt"/>
                <a:ea typeface="+mn-ea"/>
                <a:cs typeface="+mn-cs"/>
              </a:rPr>
              <a:t>3</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月购买单程机票回中国</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ts val="0"/>
              </a:spcAft>
              <a:buClr>
                <a:srgbClr val="003580"/>
              </a:buClr>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联邦特工在机场将其逮捕</a:t>
            </a:r>
            <a:r>
              <a:rPr kumimoji="0" lang="en-US" altLang="zh-CN" sz="1400" b="0" i="0" u="none" strike="noStrike" kern="0" cap="none" spc="0" normalizeH="0" baseline="0" noProof="0" dirty="0" smtClean="0">
                <a:ln>
                  <a:noFill/>
                </a:ln>
                <a:solidFill>
                  <a:schemeClr val="tx1"/>
                </a:solidFill>
                <a:effectLst/>
                <a:uLnTx/>
                <a:uFillTx/>
                <a:latin typeface="+mn-lt"/>
                <a:ea typeface="+mn-ea"/>
                <a:cs typeface="+mn-cs"/>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并将</a:t>
            </a:r>
            <a:r>
              <a:rPr lang="zh-CN" altLang="en-US" sz="1400" kern="0" dirty="0">
                <a:latin typeface="+mn-lt"/>
              </a:rPr>
              <a:t>其</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笔记本电脑和数码媒体带下飞机</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spcAft>
                <a:spcPts val="0"/>
              </a:spcAft>
              <a:buClr>
                <a:srgbClr val="003580"/>
              </a:buClr>
              <a:buFontTx/>
              <a:buChar char="•"/>
            </a:pPr>
            <a:r>
              <a:rPr kumimoji="0" lang="zh-CN" altLang="en-US" sz="1400" b="0" i="0" u="none" strike="noStrike" kern="0" cap="none" spc="0" normalizeH="0" baseline="0" noProof="0" dirty="0" smtClean="0">
                <a:ln>
                  <a:noFill/>
                </a:ln>
                <a:solidFill>
                  <a:schemeClr val="tx1"/>
                </a:solidFill>
                <a:effectLst/>
                <a:uLnTx/>
                <a:uFillTx/>
                <a:latin typeface="+mn-lt"/>
              </a:rPr>
              <a:t>原联邦起诉书是关于</a:t>
            </a:r>
            <a:r>
              <a:rPr lang="zh-CN" altLang="en-US" sz="1400" dirty="0" smtClean="0"/>
              <a:t>江波</a:t>
            </a:r>
            <a:r>
              <a:rPr kumimoji="0" lang="zh-CN" altLang="en-US" sz="1400" b="0" i="0" u="none" strike="noStrike" kern="0" cap="none" spc="0" normalizeH="0" baseline="0" noProof="0" dirty="0" smtClean="0">
                <a:ln>
                  <a:noFill/>
                </a:ln>
                <a:solidFill>
                  <a:schemeClr val="tx1"/>
                </a:solidFill>
                <a:effectLst/>
                <a:uLnTx/>
                <a:uFillTx/>
                <a:latin typeface="+mn-lt"/>
              </a:rPr>
              <a:t>博士对其所携物件出境说谎</a:t>
            </a:r>
            <a:endParaRPr kumimoji="0" lang="en-US" sz="1400" b="0" i="0" u="none" strike="noStrike" kern="0" cap="none" spc="0" normalizeH="0" baseline="0" noProof="0" dirty="0" smtClean="0">
              <a:ln>
                <a:noFill/>
              </a:ln>
              <a:solidFill>
                <a:schemeClr val="tx1"/>
              </a:solidFill>
              <a:effectLst/>
              <a:uLnTx/>
              <a:uFillTx/>
              <a:latin typeface="+mn-lt"/>
            </a:endParaRPr>
          </a:p>
          <a:p>
            <a:pPr marL="228600" marR="0" lvl="0" indent="-228600" algn="l" defTabSz="914400" rtl="0" eaLnBrk="1" fontAlgn="base" latinLnBrk="0" hangingPunct="1">
              <a:lnSpc>
                <a:spcPct val="100000"/>
              </a:lnSpc>
              <a:spcBef>
                <a:spcPts val="600"/>
              </a:spcBef>
              <a:spcAft>
                <a:spcPts val="0"/>
              </a:spcAft>
              <a:buClr>
                <a:srgbClr val="003580"/>
              </a:buClr>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联邦检察官</a:t>
            </a:r>
            <a:r>
              <a:rPr lang="zh-CN" altLang="en-US" sz="1400" kern="0" dirty="0">
                <a:latin typeface="+mn-lt"/>
              </a:rPr>
              <a:t>之后</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在法庭承认江波未携带保密信息、出口控制信息或专有信息，而仅在其笔记本电脑中发现色情</a:t>
            </a:r>
            <a:r>
              <a:rPr lang="zh-CN" altLang="en-US" sz="1400" kern="0" dirty="0">
                <a:latin typeface="+mn-lt"/>
              </a:rPr>
              <a:t>内容</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ts val="0"/>
              </a:spcAft>
              <a:buClr>
                <a:srgbClr val="003580"/>
              </a:buClr>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在辩诉交易中，江对于滥用美国航空航天局设备认罪以换取撤诉。后来江获准在</a:t>
            </a:r>
            <a:r>
              <a:rPr kumimoji="0" lang="en-US" sz="1400" b="0" i="0" u="none" strike="noStrike" kern="0" cap="none" spc="0" normalizeH="0" baseline="0" noProof="0" dirty="0" smtClean="0">
                <a:ln>
                  <a:noFill/>
                </a:ln>
                <a:solidFill>
                  <a:schemeClr val="tx1"/>
                </a:solidFill>
                <a:effectLst/>
                <a:uLnTx/>
                <a:uFillTx/>
                <a:latin typeface="+mn-lt"/>
                <a:ea typeface="+mn-ea"/>
                <a:cs typeface="+mn-cs"/>
              </a:rPr>
              <a:t>48</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小时内离开美国</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ts val="0"/>
              </a:spcAft>
              <a:buClrTx/>
              <a:buSzTx/>
              <a:buFontTx/>
              <a:buNone/>
              <a:tabLst/>
              <a:defRPr/>
            </a:pP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ts val="600"/>
              </a:spcBef>
              <a:spcAft>
                <a:spcPts val="0"/>
              </a:spcAft>
              <a:buClrTx/>
              <a:buSzTx/>
              <a:buFontTx/>
              <a:buNone/>
              <a:tabLst/>
              <a:defRPr/>
            </a:pP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ts val="600"/>
              </a:spcBef>
              <a:spcAft>
                <a:spcPts val="0"/>
              </a:spcAft>
              <a:buClrTx/>
              <a:buSzTx/>
              <a:buFontTx/>
              <a:buNone/>
              <a:tabLst/>
              <a:defRPr/>
            </a:pPr>
            <a:endParaRPr kumimoji="0" lang="en-US" sz="14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142655376"/>
      </p:ext>
    </p:extLst>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381000"/>
            <a:ext cx="7620000" cy="685800"/>
          </a:xfrm>
        </p:spPr>
        <p:txBody>
          <a:bodyPr/>
          <a:lstStyle/>
          <a:p>
            <a:r>
              <a:rPr lang="en-US" sz="2800" b="0" dirty="0" smtClean="0"/>
              <a:t>Rare legal suit that won against the U.S. gov’t</a:t>
            </a:r>
            <a:endParaRPr lang="en-US" sz="2800" b="0" dirty="0"/>
          </a:p>
        </p:txBody>
      </p:sp>
      <p:sp>
        <p:nvSpPr>
          <p:cNvPr id="4" name="Slide Number Placeholder 3"/>
          <p:cNvSpPr>
            <a:spLocks noGrp="1"/>
          </p:cNvSpPr>
          <p:nvPr>
            <p:ph type="sldNum" sz="quarter" idx="12"/>
          </p:nvPr>
        </p:nvSpPr>
        <p:spPr/>
        <p:txBody>
          <a:bodyPr/>
          <a:lstStyle/>
          <a:p>
            <a:pPr>
              <a:defRPr/>
            </a:pPr>
            <a:fld id="{0BB58F9E-328D-4826-93F5-53077A44E3E6}" type="slidenum">
              <a:rPr lang="en-US" altLang="en-US" smtClean="0"/>
              <a:pPr>
                <a:defRPr/>
              </a:pPr>
              <a:t>48</a:t>
            </a:fld>
            <a:endParaRPr lang="en-US" altLang="en-US" dirty="0"/>
          </a:p>
        </p:txBody>
      </p:sp>
      <p:sp>
        <p:nvSpPr>
          <p:cNvPr id="5" name="Content Placeholder 2"/>
          <p:cNvSpPr>
            <a:spLocks noGrp="1"/>
          </p:cNvSpPr>
          <p:nvPr>
            <p:ph idx="1"/>
          </p:nvPr>
        </p:nvSpPr>
        <p:spPr>
          <a:xfrm>
            <a:off x="711200" y="1219200"/>
            <a:ext cx="7620000" cy="4800600"/>
          </a:xfrm>
        </p:spPr>
        <p:txBody>
          <a:bodyPr>
            <a:normAutofit fontScale="77500" lnSpcReduction="20000"/>
          </a:bodyPr>
          <a:lstStyle/>
          <a:p>
            <a:pPr>
              <a:spcAft>
                <a:spcPts val="600"/>
              </a:spcAft>
            </a:pPr>
            <a:r>
              <a:rPr lang="en-US" dirty="0" err="1" smtClean="0"/>
              <a:t>Haiping</a:t>
            </a:r>
            <a:r>
              <a:rPr lang="en-US" dirty="0" smtClean="0"/>
              <a:t> Su held M.S. (1988) and Ph.D. (1991) from Kansas State University in agricultural science; U.S. citizen</a:t>
            </a:r>
          </a:p>
          <a:p>
            <a:pPr>
              <a:spcAft>
                <a:spcPts val="600"/>
              </a:spcAft>
            </a:pPr>
            <a:r>
              <a:rPr lang="en-US" dirty="0" smtClean="0"/>
              <a:t>Worked in tracking and reducing forest fires</a:t>
            </a:r>
          </a:p>
          <a:p>
            <a:r>
              <a:rPr lang="en-US" dirty="0" smtClean="0"/>
              <a:t>Employed April 2005 – June 2008 at NASA Ames Research Center as analyst for University Affiliated Research Center operated by UC Santa Cruz</a:t>
            </a:r>
          </a:p>
          <a:p>
            <a:pPr lvl="1"/>
            <a:r>
              <a:rPr lang="en-US" sz="2100" dirty="0" smtClean="0"/>
              <a:t>NASA Ames Research Center is “badged” facility and only persons with such official badges may have access</a:t>
            </a:r>
          </a:p>
          <a:p>
            <a:pPr lvl="1">
              <a:spcAft>
                <a:spcPts val="600"/>
              </a:spcAft>
            </a:pPr>
            <a:r>
              <a:rPr lang="en-US" sz="2100" dirty="0" smtClean="0"/>
              <a:t>Research did </a:t>
            </a:r>
            <a:r>
              <a:rPr lang="en-US" sz="2100" u="sng" dirty="0" smtClean="0"/>
              <a:t>not</a:t>
            </a:r>
            <a:r>
              <a:rPr lang="en-US" sz="2100" dirty="0" smtClean="0"/>
              <a:t> involve any national security or classified data  </a:t>
            </a:r>
          </a:p>
          <a:p>
            <a:pPr marL="400050">
              <a:lnSpc>
                <a:spcPct val="110000"/>
              </a:lnSpc>
              <a:spcAft>
                <a:spcPts val="600"/>
              </a:spcAft>
            </a:pPr>
            <a:r>
              <a:rPr lang="en-US" dirty="0" smtClean="0"/>
              <a:t>Subjected to intensive FBI interrogation, polygraph exam in early 2008; lost his badge and access rights to Center</a:t>
            </a:r>
          </a:p>
          <a:p>
            <a:pPr marL="400050">
              <a:spcAft>
                <a:spcPts val="600"/>
              </a:spcAft>
            </a:pPr>
            <a:r>
              <a:rPr lang="en-US" dirty="0" smtClean="0"/>
              <a:t>UCSC refused to fire him and Su continued working at home</a:t>
            </a:r>
          </a:p>
          <a:p>
            <a:pPr marL="400050"/>
            <a:r>
              <a:rPr lang="en-US" dirty="0" smtClean="0"/>
              <a:t>He sued U.S. Government and various officials at NASA &amp; FBI in 6/09 and judge ruled in his favor on one count &amp; award of $10K on 9/29/14</a:t>
            </a:r>
            <a:endParaRPr lang="en-US" dirty="0"/>
          </a:p>
        </p:txBody>
      </p:sp>
    </p:spTree>
    <p:extLst>
      <p:ext uri="{BB962C8B-B14F-4D97-AF65-F5344CB8AC3E}">
        <p14:creationId xmlns:p14="http://schemas.microsoft.com/office/powerpoint/2010/main" xmlns="" val="1604997759"/>
      </p:ext>
    </p:extLst>
  </p:cSld>
  <p:clrMapOvr>
    <a:masterClrMapping/>
  </p:clrMapOvr>
  <p:transition>
    <p:dissolv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8906" t="11458" r="28906" b="29167"/>
          <a:stretch>
            <a:fillRect/>
          </a:stretch>
        </p:blipFill>
        <p:spPr bwMode="auto">
          <a:xfrm>
            <a:off x="618671" y="1295400"/>
            <a:ext cx="4836694" cy="5105400"/>
          </a:xfrm>
          <a:prstGeom prst="rect">
            <a:avLst/>
          </a:prstGeom>
          <a:noFill/>
          <a:ln w="9525">
            <a:solidFill>
              <a:schemeClr val="bg1">
                <a:lumMod val="85000"/>
              </a:schemeClr>
            </a:solidFill>
            <a:miter lim="800000"/>
            <a:headEnd/>
            <a:tailEnd/>
          </a:ln>
          <a:effectLst/>
        </p:spPr>
      </p:pic>
      <p:pic>
        <p:nvPicPr>
          <p:cNvPr id="6" name="Picture 2" descr="C:\Users\Jennie\Desktop\C-100 Documents\Staff Docs\c-100 logo EPS cop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Content Placeholder 4" descr="ESPIONAGE-master675.jpg"/>
          <p:cNvPicPr>
            <a:picLocks noGrp="1" noChangeAspect="1"/>
          </p:cNvPicPr>
          <p:nvPr>
            <p:ph idx="4294967295"/>
          </p:nvPr>
        </p:nvPicPr>
        <p:blipFill>
          <a:blip r:embed="rId5" cstate="print"/>
          <a:stretch>
            <a:fillRect/>
          </a:stretch>
        </p:blipFill>
        <p:spPr>
          <a:xfrm>
            <a:off x="5234214" y="2705100"/>
            <a:ext cx="3194050" cy="2286000"/>
          </a:xfrm>
          <a:ln>
            <a:solidFill>
              <a:schemeClr val="bg1">
                <a:lumMod val="85000"/>
              </a:schemeClr>
            </a:solidFill>
          </a:ln>
          <a:effectLst>
            <a:outerShdw blurRad="50800" dist="38100" dir="8100000" algn="tr" rotWithShape="0">
              <a:prstClr val="black">
                <a:alpha val="40000"/>
              </a:prstClr>
            </a:outerShdw>
          </a:effectLst>
        </p:spPr>
      </p:pic>
      <p:sp>
        <p:nvSpPr>
          <p:cNvPr id="7" name="TextBox 6"/>
          <p:cNvSpPr txBox="1"/>
          <p:nvPr/>
        </p:nvSpPr>
        <p:spPr>
          <a:xfrm>
            <a:off x="914400" y="1676400"/>
            <a:ext cx="4801314" cy="400110"/>
          </a:xfrm>
          <a:prstGeom prst="rect">
            <a:avLst/>
          </a:prstGeom>
          <a:solidFill>
            <a:schemeClr val="bg1"/>
          </a:solidFill>
        </p:spPr>
        <p:txBody>
          <a:bodyPr wrap="none" rtlCol="0">
            <a:spAutoFit/>
          </a:bodyPr>
          <a:lstStyle/>
          <a:p>
            <a:r>
              <a:rPr lang="zh-CN" altLang="en-US" sz="2000" dirty="0" smtClean="0"/>
              <a:t>中国出生的美国水力学家被指为中国间谍</a:t>
            </a:r>
            <a:endParaRPr lang="en-US" sz="2000" dirty="0"/>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pic>
        <p:nvPicPr>
          <p:cNvPr id="128005" name="Picture 5" descr="C:\Documents and Settings\JP010533\Desktop\TS Cases\A Statue for Our Harbor.jpg"/>
          <p:cNvPicPr>
            <a:picLocks noChangeAspect="1" noChangeArrowheads="1"/>
          </p:cNvPicPr>
          <p:nvPr/>
        </p:nvPicPr>
        <p:blipFill rotWithShape="1">
          <a:blip r:embed="rId4" cstate="print"/>
          <a:srcRect b="3010"/>
          <a:stretch/>
        </p:blipFill>
        <p:spPr bwMode="auto">
          <a:xfrm>
            <a:off x="5207733" y="1518004"/>
            <a:ext cx="3200400" cy="4487101"/>
          </a:xfrm>
          <a:prstGeom prst="rect">
            <a:avLst/>
          </a:prstGeom>
          <a:ln>
            <a:solidFill>
              <a:schemeClr val="bg1">
                <a:lumMod val="65000"/>
              </a:schemeClr>
            </a:solidFill>
          </a:ln>
          <a:effectLst/>
        </p:spPr>
      </p:pic>
      <p:pic>
        <p:nvPicPr>
          <p:cNvPr id="10" name="Picture 5" descr="C:\Documents and Settings\JP010533\Desktop\TS Cases\A Statue for Our Harbor.jpg"/>
          <p:cNvPicPr>
            <a:picLocks noChangeAspect="1" noChangeArrowheads="1"/>
          </p:cNvPicPr>
          <p:nvPr/>
        </p:nvPicPr>
        <p:blipFill rotWithShape="1">
          <a:blip r:embed="rId4" cstate="print"/>
          <a:srcRect l="-19007" t="253" r="19007" b="2757"/>
          <a:stretch/>
        </p:blipFill>
        <p:spPr bwMode="auto">
          <a:xfrm>
            <a:off x="5077603" y="1337104"/>
            <a:ext cx="3733800" cy="5234951"/>
          </a:xfrm>
          <a:prstGeom prst="rect">
            <a:avLst/>
          </a:prstGeom>
          <a:ln>
            <a:solidFill>
              <a:schemeClr val="bg1">
                <a:lumMod val="65000"/>
              </a:schemeClr>
            </a:solidFill>
          </a:ln>
          <a:effectLst/>
        </p:spPr>
      </p:pic>
      <p:pic>
        <p:nvPicPr>
          <p:cNvPr id="12" name="Picture 5" descr="C:\Documents and Settings\JP010533\Desktop\TS Cases\A Statue for Our Harbor.jpg"/>
          <p:cNvPicPr>
            <a:picLocks noChangeAspect="1" noChangeArrowheads="1"/>
          </p:cNvPicPr>
          <p:nvPr/>
        </p:nvPicPr>
        <p:blipFill rotWithShape="1">
          <a:blip r:embed="rId4" cstate="print"/>
          <a:srcRect l="23942" r="24325" b="71765"/>
          <a:stretch/>
        </p:blipFill>
        <p:spPr bwMode="auto">
          <a:xfrm>
            <a:off x="3909590" y="3326414"/>
            <a:ext cx="4114800" cy="3246018"/>
          </a:xfrm>
          <a:prstGeom prst="rect">
            <a:avLst/>
          </a:prstGeom>
          <a:noFill/>
          <a:ln>
            <a:solidFill>
              <a:schemeClr val="bg1">
                <a:lumMod val="65000"/>
              </a:schemeClr>
            </a:solidFill>
          </a:ln>
          <a:effectLst>
            <a:outerShdw blurRad="50800" dist="38100" dir="2700000" algn="tl" rotWithShape="0">
              <a:prstClr val="black">
                <a:alpha val="40000"/>
              </a:prstClr>
            </a:outerShdw>
          </a:effectLst>
        </p:spPr>
      </p:pic>
      <p:pic>
        <p:nvPicPr>
          <p:cNvPr id="13" name="Picture 3" descr="C:\Documents and Settings\JP010533\Desktop\TS Cases\220px-ChineseExclusionSkeletonCartoon.jpg"/>
          <p:cNvPicPr>
            <a:picLocks noChangeAspect="1" noChangeArrowheads="1"/>
          </p:cNvPicPr>
          <p:nvPr/>
        </p:nvPicPr>
        <p:blipFill>
          <a:blip r:embed="rId5" cstate="print"/>
          <a:srcRect/>
          <a:stretch>
            <a:fillRect/>
          </a:stretch>
        </p:blipFill>
        <p:spPr bwMode="auto">
          <a:xfrm>
            <a:off x="332600" y="1354167"/>
            <a:ext cx="3200400" cy="3724708"/>
          </a:xfrm>
          <a:prstGeom prst="rect">
            <a:avLst/>
          </a:prstGeom>
          <a:ln>
            <a:solidFill>
              <a:schemeClr val="bg1">
                <a:lumMod val="65000"/>
              </a:schemeClr>
            </a:solidFill>
          </a:ln>
          <a:effectLst/>
        </p:spPr>
      </p:pic>
      <p:pic>
        <p:nvPicPr>
          <p:cNvPr id="128004" name="Picture 4" descr="C:\Documents and Settings\JP010533\Desktop\TS Cases\scanimage02614.jpg"/>
          <p:cNvPicPr>
            <a:picLocks noChangeAspect="1" noChangeArrowheads="1"/>
          </p:cNvPicPr>
          <p:nvPr/>
        </p:nvPicPr>
        <p:blipFill>
          <a:blip r:embed="rId6" cstate="print"/>
          <a:srcRect l="17874" t="6052" r="23087" b="3854"/>
          <a:stretch>
            <a:fillRect/>
          </a:stretch>
        </p:blipFill>
        <p:spPr bwMode="auto">
          <a:xfrm>
            <a:off x="332599" y="2864104"/>
            <a:ext cx="3576991" cy="3708328"/>
          </a:xfrm>
          <a:prstGeom prst="rect">
            <a:avLst/>
          </a:prstGeom>
          <a:ln>
            <a:solidFill>
              <a:schemeClr val="bg1">
                <a:lumMod val="65000"/>
              </a:schemeClr>
            </a:solidFill>
          </a:ln>
          <a:effectLst/>
        </p:spPr>
      </p:pic>
      <p:pic>
        <p:nvPicPr>
          <p:cNvPr id="128002" name="Picture 2" descr="C:\Documents and Settings\JP010533\Desktop\TS Cases\250px-YellowTerror.jpg"/>
          <p:cNvPicPr>
            <a:picLocks noChangeAspect="1" noChangeArrowheads="1"/>
          </p:cNvPicPr>
          <p:nvPr/>
        </p:nvPicPr>
        <p:blipFill>
          <a:blip r:embed="rId7" cstate="print"/>
          <a:srcRect/>
          <a:stretch>
            <a:fillRect/>
          </a:stretch>
        </p:blipFill>
        <p:spPr bwMode="auto">
          <a:xfrm>
            <a:off x="3325003" y="1338358"/>
            <a:ext cx="3200400" cy="3559311"/>
          </a:xfrm>
          <a:prstGeom prst="rect">
            <a:avLst/>
          </a:prstGeom>
          <a:ln>
            <a:solidFill>
              <a:schemeClr val="bg1">
                <a:lumMod val="65000"/>
              </a:schemeClr>
            </a:solidFill>
          </a:ln>
          <a:effectLst/>
        </p:spPr>
      </p:pic>
    </p:spTree>
    <p:extLst>
      <p:ext uri="{BB962C8B-B14F-4D97-AF65-F5344CB8AC3E}">
        <p14:creationId xmlns:p14="http://schemas.microsoft.com/office/powerpoint/2010/main" xmlns="" val="1805787967"/>
      </p:ext>
    </p:extLst>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 2"/>
          <p:cNvGrpSpPr/>
          <p:nvPr/>
        </p:nvGrpSpPr>
        <p:grpSpPr>
          <a:xfrm>
            <a:off x="623055" y="1295400"/>
            <a:ext cx="7897890" cy="4953000"/>
            <a:chOff x="381000" y="1295400"/>
            <a:chExt cx="7897890" cy="4953000"/>
          </a:xfrm>
        </p:grpSpPr>
        <p:cxnSp>
          <p:nvCxnSpPr>
            <p:cNvPr id="8" name="Straight Connector 7"/>
            <p:cNvCxnSpPr/>
            <p:nvPr/>
          </p:nvCxnSpPr>
          <p:spPr bwMode="auto">
            <a:xfrm>
              <a:off x="5943600" y="2438400"/>
              <a:ext cx="381000" cy="0"/>
            </a:xfrm>
            <a:prstGeom prst="line">
              <a:avLst/>
            </a:prstGeom>
            <a:noFill/>
            <a:ln w="9525" cap="flat" cmpd="sng" algn="ctr">
              <a:noFill/>
              <a:prstDash val="solid"/>
              <a:round/>
              <a:headEnd type="none" w="med" len="med"/>
              <a:tailEnd type="none" w="med" len="med"/>
            </a:ln>
            <a:effectLst/>
          </p:spPr>
        </p:cxnSp>
        <p:pic>
          <p:nvPicPr>
            <p:cNvPr id="9" name="Picture 8" descr="2015.Reporters Transcript Face Sheet.jpg"/>
            <p:cNvPicPr>
              <a:picLocks noChangeAspect="1"/>
            </p:cNvPicPr>
            <p:nvPr/>
          </p:nvPicPr>
          <p:blipFill>
            <a:blip r:embed="rId4" cstate="print"/>
            <a:stretch>
              <a:fillRect/>
            </a:stretch>
          </p:blipFill>
          <p:spPr>
            <a:xfrm>
              <a:off x="381000" y="1676400"/>
              <a:ext cx="3165231" cy="4572000"/>
            </a:xfrm>
            <a:prstGeom prst="rect">
              <a:avLst/>
            </a:prstGeom>
            <a:ln>
              <a:solidFill>
                <a:schemeClr val="bg1">
                  <a:lumMod val="85000"/>
                </a:schemeClr>
              </a:solidFill>
            </a:ln>
            <a:effectLst/>
            <a:scene3d>
              <a:camera prst="orthographicFront"/>
              <a:lightRig rig="threePt" dir="t"/>
            </a:scene3d>
            <a:sp3d>
              <a:bevelT prst="relaxedInset"/>
            </a:sp3d>
          </p:spPr>
        </p:pic>
        <p:cxnSp>
          <p:nvCxnSpPr>
            <p:cNvPr id="14" name="Straight Connector 13"/>
            <p:cNvCxnSpPr/>
            <p:nvPr/>
          </p:nvCxnSpPr>
          <p:spPr bwMode="auto">
            <a:xfrm>
              <a:off x="5881254" y="2479965"/>
              <a:ext cx="457200" cy="0"/>
            </a:xfrm>
            <a:prstGeom prst="line">
              <a:avLst/>
            </a:prstGeom>
            <a:noFill/>
            <a:ln w="19050" cap="flat" cmpd="sng" algn="ctr">
              <a:solidFill>
                <a:srgbClr val="FF3300"/>
              </a:solidFill>
              <a:prstDash val="solid"/>
              <a:round/>
              <a:headEnd type="none" w="med" len="med"/>
              <a:tailEnd type="none" w="med" len="med"/>
            </a:ln>
            <a:effectLst/>
          </p:spPr>
        </p:cxnSp>
        <p:pic>
          <p:nvPicPr>
            <p:cNvPr id="15" name="Picture 14" descr="2015. Order.jpg"/>
            <p:cNvPicPr>
              <a:picLocks noChangeAspect="1"/>
            </p:cNvPicPr>
            <p:nvPr/>
          </p:nvPicPr>
          <p:blipFill>
            <a:blip r:embed="rId5" cstate="print"/>
            <a:stretch>
              <a:fillRect/>
            </a:stretch>
          </p:blipFill>
          <p:spPr>
            <a:xfrm>
              <a:off x="2496456" y="1295400"/>
              <a:ext cx="3532910" cy="4572000"/>
            </a:xfrm>
            <a:prstGeom prst="rect">
              <a:avLst/>
            </a:prstGeom>
            <a:ln>
              <a:solidFill>
                <a:schemeClr val="bg1">
                  <a:lumMod val="85000"/>
                </a:schemeClr>
              </a:solidFill>
            </a:ln>
            <a:effectLst>
              <a:outerShdw blurRad="50800" dist="38100" dir="8100000" algn="tr" rotWithShape="0">
                <a:prstClr val="black">
                  <a:alpha val="40000"/>
                </a:prstClr>
              </a:outerShdw>
            </a:effectLst>
          </p:spPr>
        </p:pic>
        <p:pic>
          <p:nvPicPr>
            <p:cNvPr id="4" name="Picture 3" descr="2015.Traitor Reporter Transcript.jpg"/>
            <p:cNvPicPr>
              <a:picLocks noChangeAspect="1"/>
            </p:cNvPicPr>
            <p:nvPr/>
          </p:nvPicPr>
          <p:blipFill>
            <a:blip r:embed="rId6" cstate="print"/>
            <a:stretch>
              <a:fillRect/>
            </a:stretch>
          </p:blipFill>
          <p:spPr>
            <a:xfrm>
              <a:off x="4340152" y="1676400"/>
              <a:ext cx="3206895" cy="4572000"/>
            </a:xfrm>
            <a:prstGeom prst="rect">
              <a:avLst/>
            </a:prstGeom>
            <a:ln>
              <a:solidFill>
                <a:schemeClr val="bg1">
                  <a:lumMod val="85000"/>
                </a:schemeClr>
              </a:solidFill>
            </a:ln>
            <a:effectLst>
              <a:outerShdw blurRad="50800" dist="38100" dir="8100000" algn="tr" rotWithShape="0">
                <a:prstClr val="black">
                  <a:alpha val="40000"/>
                </a:prstClr>
              </a:outerShdw>
            </a:effectLst>
            <a:scene3d>
              <a:camera prst="orthographicFront"/>
              <a:lightRig rig="threePt" dir="t"/>
            </a:scene3d>
            <a:sp3d>
              <a:bevelT prst="relaxedInset"/>
            </a:sp3d>
          </p:spPr>
        </p:pic>
        <p:pic>
          <p:nvPicPr>
            <p:cNvPr id="12" name="Picture 11" descr="2015.Traitor Reporter Transcript.jpg"/>
            <p:cNvPicPr>
              <a:picLocks noChangeAspect="1"/>
            </p:cNvPicPr>
            <p:nvPr/>
          </p:nvPicPr>
          <p:blipFill rotWithShape="1">
            <a:blip r:embed="rId6" cstate="print"/>
            <a:srcRect l="16403" t="17743" r="11634" b="64400"/>
            <a:stretch/>
          </p:blipFill>
          <p:spPr>
            <a:xfrm>
              <a:off x="3779842" y="2534394"/>
              <a:ext cx="4499048" cy="1591646"/>
            </a:xfrm>
            <a:prstGeom prst="rect">
              <a:avLst/>
            </a:prstGeom>
            <a:ln>
              <a:solidFill>
                <a:schemeClr val="bg1">
                  <a:lumMod val="85000"/>
                </a:schemeClr>
              </a:solidFill>
            </a:ln>
            <a:effectLst>
              <a:outerShdw blurRad="50800" dist="38100" dir="8100000" algn="tr" rotWithShape="0">
                <a:prstClr val="black">
                  <a:alpha val="40000"/>
                </a:prstClr>
              </a:outerShdw>
            </a:effectLst>
            <a:scene3d>
              <a:camera prst="orthographicFront"/>
              <a:lightRig rig="threePt" dir="t"/>
            </a:scene3d>
            <a:sp3d>
              <a:bevelT prst="relaxedInset"/>
            </a:sp3d>
          </p:spPr>
        </p:pic>
      </p:grpSp>
      <p:sp>
        <p:nvSpPr>
          <p:cNvPr id="10" name="TextBox 9"/>
          <p:cNvSpPr txBox="1"/>
          <p:nvPr/>
        </p:nvSpPr>
        <p:spPr>
          <a:xfrm>
            <a:off x="4267200" y="4343400"/>
            <a:ext cx="3570208" cy="461665"/>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zh-CN" altLang="en-US" dirty="0" smtClean="0"/>
              <a:t>国会对法庭的干扰和施压</a:t>
            </a:r>
            <a:endParaRPr lang="en-US" dirty="0" smtClean="0"/>
          </a:p>
        </p:txBody>
      </p:sp>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2015.NYT - Dr Xi.jpg"/>
          <p:cNvPicPr>
            <a:picLocks noChangeAspect="1"/>
          </p:cNvPicPr>
          <p:nvPr/>
        </p:nvPicPr>
        <p:blipFill rotWithShape="1">
          <a:blip r:embed="rId3" cstate="print"/>
          <a:srcRect t="15021" b="9513"/>
          <a:stretch/>
        </p:blipFill>
        <p:spPr>
          <a:xfrm>
            <a:off x="1447800" y="1143000"/>
            <a:ext cx="4724400" cy="4613946"/>
          </a:xfrm>
          <a:prstGeom prst="rect">
            <a:avLst/>
          </a:prstGeom>
          <a:ln w="9525">
            <a:solidFill>
              <a:schemeClr val="bg1">
                <a:lumMod val="85000"/>
              </a:schemeClr>
            </a:solidFill>
          </a:ln>
        </p:spPr>
      </p:pic>
      <p:pic>
        <p:nvPicPr>
          <p:cNvPr id="4" name="Picture 2" descr="C:\Users\Jennie\Desktop\C-100 Documents\Staff Docs\c-100 logo EPS cop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477000" y="2667000"/>
            <a:ext cx="2286000" cy="1323439"/>
          </a:xfrm>
          <a:prstGeom prst="rect">
            <a:avLst/>
          </a:prstGeom>
          <a:noFill/>
        </p:spPr>
        <p:txBody>
          <a:bodyPr wrap="square" rtlCol="0">
            <a:spAutoFit/>
          </a:bodyPr>
          <a:lstStyle/>
          <a:p>
            <a:r>
              <a:rPr lang="zh-CN" altLang="en-US" sz="2000" dirty="0" smtClean="0"/>
              <a:t>美国撤销对于天普大学教授与中国共享技术的指控</a:t>
            </a:r>
            <a:endParaRPr lang="en-US" sz="2000" dirty="0" smtClean="0"/>
          </a:p>
          <a:p>
            <a:pPr algn="r"/>
            <a:r>
              <a:rPr lang="en-US" sz="2000" dirty="0" smtClean="0"/>
              <a:t>2015</a:t>
            </a:r>
            <a:r>
              <a:rPr lang="zh-CN" altLang="en-US" sz="2000" dirty="0" smtClean="0"/>
              <a:t>年</a:t>
            </a:r>
            <a:r>
              <a:rPr lang="en-US" sz="2000" dirty="0" smtClean="0"/>
              <a:t>9</a:t>
            </a:r>
            <a:r>
              <a:rPr lang="zh-CN" altLang="en-US" sz="2000" dirty="0" smtClean="0"/>
              <a:t>月</a:t>
            </a:r>
            <a:r>
              <a:rPr lang="en-US" sz="2000" dirty="0" smtClean="0"/>
              <a:t>11</a:t>
            </a:r>
            <a:r>
              <a:rPr lang="zh-CN" altLang="en-US" sz="2000" dirty="0" smtClean="0"/>
              <a:t>日</a:t>
            </a:r>
            <a:endParaRPr lang="en-US" sz="2000"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To Add to BAS C100__Redacted_Page_1.jpg"/>
          <p:cNvPicPr>
            <a:picLocks noGrp="1" noChangeAspect="1"/>
          </p:cNvPicPr>
          <p:nvPr>
            <p:ph idx="1"/>
          </p:nvPr>
        </p:nvPicPr>
        <p:blipFill>
          <a:blip r:embed="rId3" cstate="print"/>
          <a:stretch>
            <a:fillRect/>
          </a:stretch>
        </p:blipFill>
        <p:spPr>
          <a:xfrm>
            <a:off x="1676400" y="1752600"/>
            <a:ext cx="5689600" cy="4267200"/>
          </a:xfrm>
        </p:spPr>
      </p:pic>
      <p:sp>
        <p:nvSpPr>
          <p:cNvPr id="4" name="Slide Number Placeholder 3"/>
          <p:cNvSpPr>
            <a:spLocks noGrp="1"/>
          </p:cNvSpPr>
          <p:nvPr>
            <p:ph type="sldNum" sz="quarter" idx="12"/>
          </p:nvPr>
        </p:nvSpPr>
        <p:spPr/>
        <p:txBody>
          <a:bodyPr/>
          <a:lstStyle/>
          <a:p>
            <a:pPr>
              <a:defRPr/>
            </a:pPr>
            <a:fld id="{0BB58F9E-328D-4826-93F5-53077A44E3E6}" type="slidenum">
              <a:rPr lang="en-US" altLang="en-US" smtClean="0"/>
              <a:pPr>
                <a:defRPr/>
              </a:pPr>
              <a:t>52</a:t>
            </a:fld>
            <a:endParaRPr lang="en-US" altLang="en-US" dirty="0"/>
          </a:p>
        </p:txBody>
      </p:sp>
    </p:spTree>
  </p:cSld>
  <p:clrMapOvr>
    <a:masterClrMapping/>
  </p:clrMapOvr>
  <p:transition>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To Add to BAS C100__Redacted_Page_2.jpg"/>
          <p:cNvPicPr>
            <a:picLocks noGrp="1" noChangeAspect="1"/>
          </p:cNvPicPr>
          <p:nvPr>
            <p:ph idx="1"/>
          </p:nvPr>
        </p:nvPicPr>
        <p:blipFill>
          <a:blip r:embed="rId3" cstate="print"/>
          <a:stretch>
            <a:fillRect/>
          </a:stretch>
        </p:blipFill>
        <p:spPr>
          <a:xfrm>
            <a:off x="1676400" y="1752600"/>
            <a:ext cx="5689600" cy="4267200"/>
          </a:xfrm>
        </p:spPr>
      </p:pic>
      <p:sp>
        <p:nvSpPr>
          <p:cNvPr id="4" name="Slide Number Placeholder 3"/>
          <p:cNvSpPr>
            <a:spLocks noGrp="1"/>
          </p:cNvSpPr>
          <p:nvPr>
            <p:ph type="sldNum" sz="quarter" idx="12"/>
          </p:nvPr>
        </p:nvSpPr>
        <p:spPr/>
        <p:txBody>
          <a:bodyPr/>
          <a:lstStyle/>
          <a:p>
            <a:pPr>
              <a:defRPr/>
            </a:pPr>
            <a:fld id="{0BB58F9E-328D-4826-93F5-53077A44E3E6}" type="slidenum">
              <a:rPr lang="en-US" altLang="en-US" smtClean="0"/>
              <a:pPr>
                <a:defRPr/>
              </a:pPr>
              <a:t>53</a:t>
            </a:fld>
            <a:endParaRPr lang="en-US" altLang="en-US" dirty="0"/>
          </a:p>
        </p:txBody>
      </p:sp>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To Add to BAS C100__Redacted_Page_3.jpg"/>
          <p:cNvPicPr>
            <a:picLocks noGrp="1" noChangeAspect="1"/>
          </p:cNvPicPr>
          <p:nvPr>
            <p:ph idx="1"/>
          </p:nvPr>
        </p:nvPicPr>
        <p:blipFill>
          <a:blip r:embed="rId3" cstate="print"/>
          <a:stretch>
            <a:fillRect/>
          </a:stretch>
        </p:blipFill>
        <p:spPr>
          <a:xfrm>
            <a:off x="1676400" y="1752600"/>
            <a:ext cx="5689600" cy="4267200"/>
          </a:xfrm>
        </p:spPr>
      </p:pic>
      <p:sp>
        <p:nvSpPr>
          <p:cNvPr id="4" name="Slide Number Placeholder 3"/>
          <p:cNvSpPr>
            <a:spLocks noGrp="1"/>
          </p:cNvSpPr>
          <p:nvPr>
            <p:ph type="sldNum" sz="quarter" idx="12"/>
          </p:nvPr>
        </p:nvSpPr>
        <p:spPr/>
        <p:txBody>
          <a:bodyPr/>
          <a:lstStyle/>
          <a:p>
            <a:pPr>
              <a:defRPr/>
            </a:pPr>
            <a:fld id="{0BB58F9E-328D-4826-93F5-53077A44E3E6}" type="slidenum">
              <a:rPr lang="en-US" altLang="en-US" smtClean="0"/>
              <a:pPr>
                <a:defRPr/>
              </a:pPr>
              <a:t>54</a:t>
            </a:fld>
            <a:endParaRPr lang="en-US" altLang="en-US" dirty="0"/>
          </a:p>
        </p:txBody>
      </p:sp>
    </p:spTree>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To Add to BAS C100__Redacted_Page_4.jpg"/>
          <p:cNvPicPr>
            <a:picLocks noGrp="1" noChangeAspect="1"/>
          </p:cNvPicPr>
          <p:nvPr>
            <p:ph idx="1"/>
          </p:nvPr>
        </p:nvPicPr>
        <p:blipFill>
          <a:blip r:embed="rId3" cstate="print"/>
          <a:stretch>
            <a:fillRect/>
          </a:stretch>
        </p:blipFill>
        <p:spPr>
          <a:xfrm>
            <a:off x="1676400" y="1752600"/>
            <a:ext cx="5689600" cy="4267200"/>
          </a:xfrm>
        </p:spPr>
      </p:pic>
      <p:sp>
        <p:nvSpPr>
          <p:cNvPr id="4" name="Slide Number Placeholder 3"/>
          <p:cNvSpPr>
            <a:spLocks noGrp="1"/>
          </p:cNvSpPr>
          <p:nvPr>
            <p:ph type="sldNum" sz="quarter" idx="12"/>
          </p:nvPr>
        </p:nvSpPr>
        <p:spPr/>
        <p:txBody>
          <a:bodyPr/>
          <a:lstStyle/>
          <a:p>
            <a:pPr>
              <a:defRPr/>
            </a:pPr>
            <a:fld id="{0BB58F9E-328D-4826-93F5-53077A44E3E6}" type="slidenum">
              <a:rPr lang="en-US" altLang="en-US" smtClean="0"/>
              <a:pPr>
                <a:defRPr/>
              </a:pPr>
              <a:t>55</a:t>
            </a:fld>
            <a:endParaRPr lang="en-US" altLang="en-US" dirty="0"/>
          </a:p>
        </p:txBody>
      </p:sp>
    </p:spTree>
  </p:cSld>
  <p:clrMapOvr>
    <a:masterClrMapping/>
  </p:clrMapOvr>
  <p:transition>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To Add to BAS C100__Redacted_Page_5.jpg"/>
          <p:cNvPicPr>
            <a:picLocks noGrp="1" noChangeAspect="1"/>
          </p:cNvPicPr>
          <p:nvPr>
            <p:ph idx="1"/>
          </p:nvPr>
        </p:nvPicPr>
        <p:blipFill>
          <a:blip r:embed="rId3" cstate="print"/>
          <a:stretch>
            <a:fillRect/>
          </a:stretch>
        </p:blipFill>
        <p:spPr>
          <a:xfrm>
            <a:off x="1676400" y="1752600"/>
            <a:ext cx="5689600" cy="4267200"/>
          </a:xfrm>
        </p:spPr>
      </p:pic>
      <p:sp>
        <p:nvSpPr>
          <p:cNvPr id="4" name="Slide Number Placeholder 3"/>
          <p:cNvSpPr>
            <a:spLocks noGrp="1"/>
          </p:cNvSpPr>
          <p:nvPr>
            <p:ph type="sldNum" sz="quarter" idx="12"/>
          </p:nvPr>
        </p:nvSpPr>
        <p:spPr/>
        <p:txBody>
          <a:bodyPr/>
          <a:lstStyle/>
          <a:p>
            <a:pPr>
              <a:defRPr/>
            </a:pPr>
            <a:fld id="{0BB58F9E-328D-4826-93F5-53077A44E3E6}" type="slidenum">
              <a:rPr lang="en-US" altLang="en-US" smtClean="0"/>
              <a:pPr>
                <a:defRPr/>
              </a:pPr>
              <a:t>56</a:t>
            </a:fld>
            <a:endParaRPr lang="en-US" altLang="en-US" dirty="0"/>
          </a:p>
        </p:txBody>
      </p:sp>
    </p:spTree>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Racial Profiling Letter_Page_1.jpg"/>
          <p:cNvPicPr>
            <a:picLocks noGrp="1" noChangeAspect="1"/>
          </p:cNvPicPr>
          <p:nvPr>
            <p:ph idx="1"/>
          </p:nvPr>
        </p:nvPicPr>
        <p:blipFill>
          <a:blip r:embed="rId3" cstate="print"/>
          <a:stretch>
            <a:fillRect/>
          </a:stretch>
        </p:blipFill>
        <p:spPr>
          <a:xfrm>
            <a:off x="533400" y="1752600"/>
            <a:ext cx="3429000" cy="4437529"/>
          </a:xfrm>
        </p:spPr>
      </p:pic>
      <p:sp>
        <p:nvSpPr>
          <p:cNvPr id="4" name="Slide Number Placeholder 3"/>
          <p:cNvSpPr>
            <a:spLocks noGrp="1"/>
          </p:cNvSpPr>
          <p:nvPr>
            <p:ph type="sldNum" sz="quarter" idx="12"/>
          </p:nvPr>
        </p:nvSpPr>
        <p:spPr/>
        <p:txBody>
          <a:bodyPr/>
          <a:lstStyle/>
          <a:p>
            <a:pPr>
              <a:defRPr/>
            </a:pPr>
            <a:fld id="{0BB58F9E-328D-4826-93F5-53077A44E3E6}" type="slidenum">
              <a:rPr lang="en-US" altLang="en-US" smtClean="0"/>
              <a:pPr>
                <a:defRPr/>
              </a:pPr>
              <a:t>57</a:t>
            </a:fld>
            <a:endParaRPr lang="en-US" altLang="en-US" dirty="0"/>
          </a:p>
        </p:txBody>
      </p:sp>
      <p:pic>
        <p:nvPicPr>
          <p:cNvPr id="6" name="Picture 5" descr="Racial Profiling Letter_Page_2.jpg"/>
          <p:cNvPicPr>
            <a:picLocks noChangeAspect="1"/>
          </p:cNvPicPr>
          <p:nvPr/>
        </p:nvPicPr>
        <p:blipFill>
          <a:blip r:embed="rId4" cstate="print"/>
          <a:stretch>
            <a:fillRect/>
          </a:stretch>
        </p:blipFill>
        <p:spPr>
          <a:xfrm>
            <a:off x="4267200" y="1676400"/>
            <a:ext cx="3886200" cy="4800600"/>
          </a:xfrm>
          <a:prstGeom prst="rect">
            <a:avLst/>
          </a:prstGeom>
        </p:spPr>
      </p:pic>
    </p:spTree>
  </p:cSld>
  <p:clrMapOvr>
    <a:masterClrMapping/>
  </p:clrMapOvr>
  <p:transition>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57200"/>
            <a:ext cx="6731000" cy="838200"/>
          </a:xfrm>
        </p:spPr>
        <p:txBody>
          <a:bodyPr/>
          <a:lstStyle/>
          <a:p>
            <a:endParaRPr lang="en-US" dirty="0"/>
          </a:p>
        </p:txBody>
      </p:sp>
      <p:pic>
        <p:nvPicPr>
          <p:cNvPr id="5" name="Content Placeholder 4" descr="Racial Profiling Letter_Page_3.jpg"/>
          <p:cNvPicPr>
            <a:picLocks noGrp="1" noChangeAspect="1"/>
          </p:cNvPicPr>
          <p:nvPr>
            <p:ph idx="1"/>
          </p:nvPr>
        </p:nvPicPr>
        <p:blipFill>
          <a:blip r:embed="rId3" cstate="print"/>
          <a:stretch>
            <a:fillRect/>
          </a:stretch>
        </p:blipFill>
        <p:spPr>
          <a:xfrm>
            <a:off x="762000" y="1447800"/>
            <a:ext cx="3505200" cy="4779148"/>
          </a:xfrm>
        </p:spPr>
      </p:pic>
      <p:sp>
        <p:nvSpPr>
          <p:cNvPr id="4" name="Slide Number Placeholder 3"/>
          <p:cNvSpPr>
            <a:spLocks noGrp="1"/>
          </p:cNvSpPr>
          <p:nvPr>
            <p:ph type="sldNum" sz="quarter" idx="12"/>
          </p:nvPr>
        </p:nvSpPr>
        <p:spPr/>
        <p:txBody>
          <a:bodyPr/>
          <a:lstStyle/>
          <a:p>
            <a:pPr>
              <a:defRPr/>
            </a:pPr>
            <a:fld id="{0BB58F9E-328D-4826-93F5-53077A44E3E6}" type="slidenum">
              <a:rPr lang="en-US" altLang="en-US" smtClean="0"/>
              <a:pPr>
                <a:defRPr/>
              </a:pPr>
              <a:t>58</a:t>
            </a:fld>
            <a:endParaRPr lang="en-US" altLang="en-US" dirty="0"/>
          </a:p>
        </p:txBody>
      </p:sp>
      <p:pic>
        <p:nvPicPr>
          <p:cNvPr id="6" name="Picture 5" descr="Racial Profiling Letter_Page_4.jpg"/>
          <p:cNvPicPr>
            <a:picLocks noChangeAspect="1"/>
          </p:cNvPicPr>
          <p:nvPr/>
        </p:nvPicPr>
        <p:blipFill>
          <a:blip r:embed="rId4" cstate="print"/>
          <a:stretch>
            <a:fillRect/>
          </a:stretch>
        </p:blipFill>
        <p:spPr>
          <a:xfrm>
            <a:off x="4114800" y="1447800"/>
            <a:ext cx="3945082" cy="5105399"/>
          </a:xfrm>
          <a:prstGeom prst="rect">
            <a:avLst/>
          </a:prstGeom>
        </p:spPr>
      </p:pic>
    </p:spTree>
  </p:cSld>
  <p:clrMapOvr>
    <a:masterClrMapping/>
  </p:clrMapOvr>
  <p:transition>
    <p:dissolve/>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2015. Zhang.jpg"/>
          <p:cNvPicPr>
            <a:picLocks noChangeAspect="1"/>
          </p:cNvPicPr>
          <p:nvPr/>
        </p:nvPicPr>
        <p:blipFill rotWithShape="1">
          <a:blip r:embed="rId3" cstate="print"/>
          <a:srcRect t="9318" b="5989"/>
          <a:stretch/>
        </p:blipFill>
        <p:spPr>
          <a:xfrm>
            <a:off x="1752600" y="838200"/>
            <a:ext cx="4648200" cy="5094514"/>
          </a:xfrm>
          <a:prstGeom prst="rect">
            <a:avLst/>
          </a:prstGeom>
          <a:ln w="9525">
            <a:solidFill>
              <a:schemeClr val="bg1">
                <a:lumMod val="85000"/>
              </a:schemeClr>
            </a:solidFill>
          </a:ln>
        </p:spPr>
      </p:pic>
      <p:pic>
        <p:nvPicPr>
          <p:cNvPr id="4" name="Picture 2" descr="C:\Users\Jennie\Desktop\C-100 Documents\Staff Docs\c-100 logo EPS cop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629400" y="2362200"/>
            <a:ext cx="2057400" cy="1938992"/>
          </a:xfrm>
          <a:prstGeom prst="rect">
            <a:avLst/>
          </a:prstGeom>
          <a:noFill/>
        </p:spPr>
        <p:txBody>
          <a:bodyPr wrap="square" rtlCol="0">
            <a:spAutoFit/>
          </a:bodyPr>
          <a:lstStyle/>
          <a:p>
            <a:r>
              <a:rPr lang="zh-CN" altLang="en-US" sz="2000" dirty="0" smtClean="0"/>
              <a:t>中国教授和</a:t>
            </a:r>
            <a:r>
              <a:rPr lang="en-US" sz="2000" dirty="0" smtClean="0"/>
              <a:t>6</a:t>
            </a:r>
            <a:r>
              <a:rPr lang="zh-CN" altLang="en-US" sz="2000" dirty="0" smtClean="0"/>
              <a:t>名被告被控为中国进行经济间谍和窃取活动</a:t>
            </a:r>
            <a:endParaRPr lang="en-US" altLang="zh-CN" sz="2000" dirty="0" smtClean="0"/>
          </a:p>
          <a:p>
            <a:endParaRPr lang="en-US" altLang="zh-CN" sz="2000" dirty="0" smtClean="0"/>
          </a:p>
          <a:p>
            <a:pPr algn="r"/>
            <a:r>
              <a:rPr lang="en-US" sz="2000" dirty="0" smtClean="0"/>
              <a:t>2015</a:t>
            </a:r>
            <a:r>
              <a:rPr lang="zh-CN" altLang="en-US" sz="2000" dirty="0" smtClean="0"/>
              <a:t>年</a:t>
            </a:r>
            <a:r>
              <a:rPr lang="en-US" sz="2000" dirty="0" smtClean="0"/>
              <a:t>5</a:t>
            </a:r>
            <a:r>
              <a:rPr lang="zh-CN" altLang="en-US" sz="2000" dirty="0" smtClean="0"/>
              <a:t>月</a:t>
            </a:r>
            <a:r>
              <a:rPr lang="en-US" sz="2000" dirty="0" smtClean="0"/>
              <a:t>19</a:t>
            </a:r>
            <a:r>
              <a:rPr lang="zh-CN" altLang="en-US" sz="2000" dirty="0" smtClean="0"/>
              <a:t>日</a:t>
            </a:r>
            <a:endParaRPr lang="en-US" sz="2000"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r>
              <a:rPr lang="en-US" sz="3000" b="0" kern="0" dirty="0" smtClean="0">
                <a:solidFill>
                  <a:schemeClr val="tx1"/>
                </a:solidFill>
              </a:rPr>
              <a:t>1882 Chinese Exclusion Act</a:t>
            </a:r>
          </a:p>
          <a:p>
            <a:pPr algn="ctr"/>
            <a:r>
              <a:rPr lang="en-US" sz="3000" b="0" kern="0" dirty="0" smtClean="0">
                <a:solidFill>
                  <a:schemeClr val="tx1"/>
                </a:solidFill>
              </a:rPr>
              <a:t>1882 </a:t>
            </a:r>
            <a:r>
              <a:rPr lang="zh-CN" altLang="en-US" sz="3000" b="0" kern="0" dirty="0" smtClean="0">
                <a:solidFill>
                  <a:schemeClr val="tx1"/>
                </a:solidFill>
              </a:rPr>
              <a:t>排华法案</a:t>
            </a:r>
            <a:endParaRPr lang="en-US" sz="3000" b="0" kern="0" dirty="0">
              <a:solidFill>
                <a:schemeClr val="tx1"/>
              </a:solidFill>
            </a:endParaRPr>
          </a:p>
        </p:txBody>
      </p:sp>
      <p:pic>
        <p:nvPicPr>
          <p:cNvPr id="14"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pic>
        <p:nvPicPr>
          <p:cNvPr id="129027" name="Picture 3" descr="C:\Documents and Settings\JP010533\Desktop\TS Cases\552px-The_only_one_barred_out_cph.3b4868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64987" y="1368176"/>
            <a:ext cx="3930507" cy="4270624"/>
          </a:xfrm>
          <a:prstGeom prst="rect">
            <a:avLst/>
          </a:prstGeom>
          <a:ln>
            <a:solidFill>
              <a:schemeClr val="bg1">
                <a:lumMod val="65000"/>
              </a:schemeClr>
            </a:solidFill>
          </a:ln>
          <a:effectLst/>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748506" y="1371600"/>
            <a:ext cx="7646989" cy="5070724"/>
            <a:chOff x="513496" y="1469391"/>
            <a:chExt cx="7646989" cy="5070724"/>
          </a:xfrm>
        </p:grpSpPr>
        <p:pic>
          <p:nvPicPr>
            <p:cNvPr id="17412" name="Picture 2" descr="C:\Documents and Settings\JP010533\Desktop\TS Cases\416px-Chineseexclusionact.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3496" y="1469391"/>
              <a:ext cx="3716481" cy="4270624"/>
            </a:xfrm>
            <a:prstGeom prst="rect">
              <a:avLst/>
            </a:prstGeom>
            <a:ln>
              <a:solidFill>
                <a:schemeClr val="bg1">
                  <a:lumMod val="65000"/>
                </a:schemeClr>
              </a:solidFill>
            </a:ln>
            <a:effectLst/>
            <a:extLst>
              <a:ext uri="{909E8E84-426E-40dd-AFC4-6F175D3DCCD1}">
                <a14:hiddenFill xmlns:a14="http://schemas.microsoft.com/office/drawing/2010/main" xmlns="">
                  <a:solidFill>
                    <a:srgbClr val="FFFFFF"/>
                  </a:solidFill>
                </a14:hiddenFill>
              </a:ext>
            </a:extLst>
          </p:spPr>
        </p:pic>
        <p:pic>
          <p:nvPicPr>
            <p:cNvPr id="9" name="Picture 2" descr="C:\Documents and Settings\JP010533\Desktop\TS Cases\416px-Chineseexclusionact.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t="47141" b="44659"/>
            <a:stretch>
              <a:fillRect/>
            </a:stretch>
          </p:blipFill>
          <p:spPr bwMode="auto">
            <a:xfrm>
              <a:off x="513496" y="4673215"/>
              <a:ext cx="7646988" cy="1066800"/>
            </a:xfrm>
            <a:prstGeom prst="rect">
              <a:avLst/>
            </a:prstGeom>
            <a:ln>
              <a:solidFill>
                <a:schemeClr val="bg1">
                  <a:lumMod val="65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1" name="Picture 2" descr="C:\Documents and Settings\JP010533\Desktop\TS Cases\416px-Chineseexclusionact.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b="83636"/>
            <a:stretch>
              <a:fillRect/>
            </a:stretch>
          </p:blipFill>
          <p:spPr bwMode="auto">
            <a:xfrm>
              <a:off x="513496" y="1469391"/>
              <a:ext cx="4876800" cy="1150938"/>
            </a:xfrm>
            <a:prstGeom prst="rect">
              <a:avLst/>
            </a:prstGeom>
            <a:ln>
              <a:solidFill>
                <a:schemeClr val="bg1">
                  <a:lumMod val="65000"/>
                </a:schemeClr>
              </a:solidFill>
            </a:ln>
            <a:effectLst/>
            <a:extLst>
              <a:ext uri="{909E8E84-426E-40dd-AFC4-6F175D3DCCD1}">
                <a14:hiddenFill xmlns:a14="http://schemas.microsoft.com/office/drawing/2010/main" xmlns="">
                  <a:solidFill>
                    <a:srgbClr val="FFFFFF"/>
                  </a:solidFill>
                </a14:hiddenFill>
              </a:ext>
            </a:extLst>
          </p:spPr>
        </p:pic>
        <p:sp>
          <p:nvSpPr>
            <p:cNvPr id="10" name="Rectangle 2"/>
            <p:cNvSpPr txBox="1">
              <a:spLocks noChangeArrowheads="1"/>
            </p:cNvSpPr>
            <p:nvPr/>
          </p:nvSpPr>
          <p:spPr>
            <a:xfrm>
              <a:off x="513497" y="5740015"/>
              <a:ext cx="7646988" cy="800100"/>
            </a:xfrm>
            <a:prstGeom prst="rect">
              <a:avLst/>
            </a:prstGeom>
            <a:solidFill>
              <a:srgbClr val="FFFFFF">
                <a:alpha val="43922"/>
              </a:srgbClr>
            </a:solidFill>
            <a:effectLst/>
          </p:spPr>
          <p:txBody>
            <a:bodyPr/>
            <a:lstStyle/>
            <a:p>
              <a:pPr algn="ctr">
                <a:lnSpc>
                  <a:spcPct val="90000"/>
                </a:lnSpc>
                <a:defRPr/>
              </a:pPr>
              <a:r>
                <a:rPr lang="en-US" sz="1800" kern="0" dirty="0" smtClean="0"/>
                <a:t>“It shall not be lawful for any Chinese labor to come, or … to remain within the United States.”</a:t>
              </a:r>
            </a:p>
            <a:p>
              <a:pPr algn="ctr">
                <a:lnSpc>
                  <a:spcPct val="90000"/>
                </a:lnSpc>
                <a:defRPr/>
              </a:pPr>
              <a:r>
                <a:rPr lang="en-US" sz="1800" kern="0" dirty="0" smtClean="0">
                  <a:latin typeface="+mn-lt"/>
                  <a:ea typeface="+mj-ea"/>
                  <a:cs typeface="+mj-cs"/>
                </a:rPr>
                <a:t>“</a:t>
              </a:r>
              <a:r>
                <a:rPr lang="zh-CN" altLang="en-US" sz="1800" kern="0" dirty="0" smtClean="0">
                  <a:latin typeface="+mn-lt"/>
                  <a:ea typeface="+mj-ea"/>
                  <a:cs typeface="+mj-cs"/>
                </a:rPr>
                <a:t>任何中国劳工来到美国或</a:t>
              </a:r>
              <a:r>
                <a:rPr lang="en-US" altLang="zh-CN" sz="1800" kern="0" dirty="0" smtClean="0">
                  <a:latin typeface="+mn-lt"/>
                  <a:ea typeface="+mj-ea"/>
                  <a:cs typeface="+mj-cs"/>
                </a:rPr>
                <a:t>……</a:t>
              </a:r>
              <a:r>
                <a:rPr lang="zh-CN" altLang="en-US" sz="1800" kern="0" dirty="0" smtClean="0">
                  <a:latin typeface="+mn-lt"/>
                  <a:ea typeface="+mj-ea"/>
                  <a:cs typeface="+mj-cs"/>
                </a:rPr>
                <a:t>留在美国都不合法。</a:t>
              </a:r>
              <a:r>
                <a:rPr lang="en-US" sz="1800" kern="0" dirty="0" smtClean="0">
                  <a:latin typeface="+mn-lt"/>
                  <a:ea typeface="+mj-ea"/>
                  <a:cs typeface="+mj-cs"/>
                </a:rPr>
                <a:t>”</a:t>
              </a:r>
              <a:endParaRPr lang="en-US" sz="1800" kern="0" dirty="0">
                <a:latin typeface="+mn-lt"/>
                <a:ea typeface="+mj-ea"/>
                <a:cs typeface="+mj-cs"/>
              </a:endParaRPr>
            </a:p>
          </p:txBody>
        </p:sp>
      </p:grpSp>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4572000" y="2057400"/>
            <a:ext cx="7620000" cy="685800"/>
          </a:xfrm>
          <a:prstGeom prst="rect">
            <a:avLst/>
          </a:prstGeom>
        </p:spPr>
        <p: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03580"/>
              </a:solidFill>
              <a:effectLst/>
              <a:uLnTx/>
              <a:uFillTx/>
              <a:latin typeface="+mj-lt"/>
              <a:ea typeface="+mj-ea"/>
              <a:cs typeface="+mj-cs"/>
            </a:endParaRPr>
          </a:p>
        </p:txBody>
      </p:sp>
      <p:pic>
        <p:nvPicPr>
          <p:cNvPr id="13" name="Picture 12" descr="C:\Documents and Settings\jp010533\Desktop\Powerpoint\September 2012\BBC News - China jails US geologist for stealing state secrets_Page_1.jpg"/>
          <p:cNvPicPr>
            <a:picLocks noChangeAspect="1" noChangeArrowheads="1"/>
          </p:cNvPicPr>
          <p:nvPr/>
        </p:nvPicPr>
        <p:blipFill>
          <a:blip r:embed="rId3" cstate="print"/>
          <a:srcRect/>
          <a:stretch>
            <a:fillRect/>
          </a:stretch>
        </p:blipFill>
        <p:spPr bwMode="auto">
          <a:xfrm>
            <a:off x="2406982" y="1191768"/>
            <a:ext cx="4025235" cy="5207000"/>
          </a:xfrm>
          <a:prstGeom prst="rect">
            <a:avLst/>
          </a:prstGeom>
          <a:noFill/>
          <a:ln>
            <a:solidFill>
              <a:schemeClr val="bg1">
                <a:lumMod val="85000"/>
              </a:schemeClr>
            </a:solidFill>
          </a:ln>
        </p:spPr>
      </p:pic>
      <p:pic>
        <p:nvPicPr>
          <p:cNvPr id="14" name="Picture 2" descr="C:\Documents and Settings\jp010533\Desktop\Powerpoint\September 2012\BBC News - China jails US geologist for stealing state secrets_Page_1.jpg"/>
          <p:cNvPicPr>
            <a:picLocks noChangeAspect="1" noChangeArrowheads="1"/>
          </p:cNvPicPr>
          <p:nvPr/>
        </p:nvPicPr>
        <p:blipFill>
          <a:blip r:embed="rId3" cstate="print"/>
          <a:srcRect t="20488" r="24278" b="72195"/>
          <a:stretch>
            <a:fillRect/>
          </a:stretch>
        </p:blipFill>
        <p:spPr bwMode="auto">
          <a:xfrm>
            <a:off x="1615614" y="2068286"/>
            <a:ext cx="5622483" cy="702810"/>
          </a:xfrm>
          <a:prstGeom prst="rect">
            <a:avLst/>
          </a:prstGeom>
          <a:noFill/>
          <a:ln>
            <a:solidFill>
              <a:schemeClr val="bg1">
                <a:lumMod val="85000"/>
              </a:schemeClr>
            </a:solidFill>
          </a:ln>
          <a:effectLst>
            <a:outerShdw blurRad="50800" dist="38100" dir="8100000" algn="tr" rotWithShape="0">
              <a:prstClr val="black">
                <a:alpha val="40000"/>
              </a:prstClr>
            </a:outerShdw>
          </a:effectLst>
        </p:spPr>
      </p:pic>
      <p:pic>
        <p:nvPicPr>
          <p:cNvPr id="15" name="Picture 2" descr="C:\Documents and Settings\jp010533\Desktop\Powerpoint\September 2012\BBC News - China jails US geologist for stealing state secrets_Page_1.jpg"/>
          <p:cNvPicPr>
            <a:picLocks noChangeAspect="1" noChangeArrowheads="1"/>
          </p:cNvPicPr>
          <p:nvPr/>
        </p:nvPicPr>
        <p:blipFill>
          <a:blip r:embed="rId3" cstate="print"/>
          <a:srcRect t="24878" b="63415"/>
          <a:stretch>
            <a:fillRect/>
          </a:stretch>
        </p:blipFill>
        <p:spPr bwMode="auto">
          <a:xfrm>
            <a:off x="610709" y="3147568"/>
            <a:ext cx="7617779" cy="1295400"/>
          </a:xfrm>
          <a:prstGeom prst="rect">
            <a:avLst/>
          </a:prstGeom>
          <a:noFill/>
          <a:ln>
            <a:solidFill>
              <a:schemeClr val="bg1">
                <a:lumMod val="85000"/>
              </a:schemeClr>
            </a:solidFill>
          </a:ln>
          <a:effectLst>
            <a:outerShdw blurRad="50800" dist="38100" dir="8100000" algn="tr" rotWithShape="0">
              <a:prstClr val="black">
                <a:alpha val="40000"/>
              </a:prstClr>
            </a:outerShdw>
          </a:effectLst>
        </p:spPr>
      </p:pic>
      <p:pic>
        <p:nvPicPr>
          <p:cNvPr id="16" name="Picture 2" descr="C:\Documents and Settings\jp010533\Desktop\Powerpoint\September 2012\BBC News - China jails US geologist for stealing state secrets_Page_1.jpg"/>
          <p:cNvPicPr>
            <a:picLocks noChangeAspect="1" noChangeArrowheads="1"/>
          </p:cNvPicPr>
          <p:nvPr/>
        </p:nvPicPr>
        <p:blipFill>
          <a:blip r:embed="rId3" cstate="print"/>
          <a:srcRect t="40976" b="51707"/>
          <a:stretch>
            <a:fillRect/>
          </a:stretch>
        </p:blipFill>
        <p:spPr bwMode="auto">
          <a:xfrm>
            <a:off x="610708" y="4813910"/>
            <a:ext cx="7617779" cy="977290"/>
          </a:xfrm>
          <a:prstGeom prst="rect">
            <a:avLst/>
          </a:prstGeom>
          <a:noFill/>
          <a:ln>
            <a:solidFill>
              <a:schemeClr val="bg1">
                <a:lumMod val="85000"/>
              </a:schemeClr>
            </a:solidFill>
          </a:ln>
          <a:effectLst>
            <a:outerShdw blurRad="50800" dist="38100" dir="8100000" algn="tr" rotWithShape="0">
              <a:prstClr val="black">
                <a:alpha val="40000"/>
              </a:prstClr>
            </a:outerShdw>
          </a:effectLst>
        </p:spPr>
      </p:pic>
      <p:pic>
        <p:nvPicPr>
          <p:cNvPr id="9" name="Picture 2" descr="C:\Users\Jennie\Desktop\C-100 Documents\Staff Docs\c-100 logo EPS cop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itle 1"/>
          <p:cNvSpPr txBox="1">
            <a:spLocks/>
          </p:cNvSpPr>
          <p:nvPr/>
        </p:nvSpPr>
        <p:spPr bwMode="auto">
          <a:xfrm>
            <a:off x="762000" y="2286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a:solidFill>
                  <a:schemeClr val="tx1"/>
                </a:solidFill>
              </a:rPr>
              <a:t>Criminal </a:t>
            </a:r>
            <a:r>
              <a:rPr lang="en-US" sz="3000" b="0" kern="0" dirty="0" smtClean="0">
                <a:solidFill>
                  <a:schemeClr val="tx1"/>
                </a:solidFill>
              </a:rPr>
              <a:t>Prosecutions</a:t>
            </a:r>
          </a:p>
          <a:p>
            <a:pPr algn="ctr">
              <a:spcBef>
                <a:spcPts val="600"/>
              </a:spcBef>
            </a:pPr>
            <a:r>
              <a:rPr lang="zh-CN" altLang="en-US" sz="3000" b="0" kern="0" dirty="0" smtClean="0">
                <a:solidFill>
                  <a:schemeClr val="tx1"/>
                </a:solidFill>
              </a:rPr>
              <a:t>刑事检控</a:t>
            </a:r>
            <a:endParaRPr lang="en-US" sz="3000" b="0" kern="0" dirty="0">
              <a:solidFill>
                <a:schemeClr val="tx1"/>
              </a:solidFill>
            </a:endParaRPr>
          </a:p>
        </p:txBody>
      </p:sp>
      <p:sp>
        <p:nvSpPr>
          <p:cNvPr id="10" name="TextBox 9"/>
          <p:cNvSpPr txBox="1"/>
          <p:nvPr/>
        </p:nvSpPr>
        <p:spPr>
          <a:xfrm>
            <a:off x="1980486" y="2438400"/>
            <a:ext cx="5410914" cy="400110"/>
          </a:xfrm>
          <a:prstGeom prst="rect">
            <a:avLst/>
          </a:prstGeom>
          <a:noFill/>
        </p:spPr>
        <p:txBody>
          <a:bodyPr wrap="square" rtlCol="0">
            <a:spAutoFit/>
          </a:bodyPr>
          <a:lstStyle/>
          <a:p>
            <a:r>
              <a:rPr lang="zh-CN" altLang="en-US" sz="2000" dirty="0" smtClean="0"/>
              <a:t>中国</a:t>
            </a:r>
            <a:r>
              <a:rPr lang="zh-CN" altLang="en-US" sz="2000" dirty="0"/>
              <a:t>以</a:t>
            </a:r>
            <a:r>
              <a:rPr lang="zh-CN" altLang="en-US" sz="2000" dirty="0" smtClean="0"/>
              <a:t>窃</a:t>
            </a:r>
            <a:r>
              <a:rPr lang="zh-CN" altLang="en-US" sz="2000" dirty="0"/>
              <a:t>取国家机</a:t>
            </a:r>
            <a:r>
              <a:rPr lang="zh-CN" altLang="en-US" sz="2000" dirty="0" smtClean="0"/>
              <a:t>密为由羁押美国地质学家</a:t>
            </a:r>
            <a:endParaRPr lang="en-US" sz="2000" dirty="0"/>
          </a:p>
        </p:txBody>
      </p:sp>
      <p:sp>
        <p:nvSpPr>
          <p:cNvPr id="11" name="TextBox 10"/>
          <p:cNvSpPr txBox="1"/>
          <p:nvPr/>
        </p:nvSpPr>
        <p:spPr>
          <a:xfrm>
            <a:off x="838200" y="3124200"/>
            <a:ext cx="7109639" cy="369332"/>
          </a:xfrm>
          <a:prstGeom prst="rect">
            <a:avLst/>
          </a:prstGeom>
          <a:noFill/>
        </p:spPr>
        <p:txBody>
          <a:bodyPr wrap="none" rtlCol="0">
            <a:spAutoFit/>
          </a:bodyPr>
          <a:lstStyle/>
          <a:p>
            <a:r>
              <a:rPr lang="zh-CN" altLang="en-US" sz="1800" dirty="0" smtClean="0"/>
              <a:t>一位中国出生的美国地质学家因在中国窃取国家机密被判处八年监禁</a:t>
            </a:r>
            <a:endParaRPr lang="en-US" sz="1800" dirty="0"/>
          </a:p>
        </p:txBody>
      </p:sp>
      <p:sp>
        <p:nvSpPr>
          <p:cNvPr id="17" name="TextBox 16"/>
          <p:cNvSpPr txBox="1"/>
          <p:nvPr/>
        </p:nvSpPr>
        <p:spPr>
          <a:xfrm>
            <a:off x="838200" y="4495800"/>
            <a:ext cx="4775666" cy="369332"/>
          </a:xfrm>
          <a:prstGeom prst="rect">
            <a:avLst/>
          </a:prstGeom>
          <a:solidFill>
            <a:schemeClr val="bg1"/>
          </a:solidFill>
        </p:spPr>
        <p:txBody>
          <a:bodyPr wrap="none" rtlCol="0">
            <a:spAutoFit/>
          </a:bodyPr>
          <a:lstStyle/>
          <a:p>
            <a:r>
              <a:rPr lang="zh-CN" altLang="en-US" sz="1800" dirty="0" smtClean="0"/>
              <a:t>美国大使馆</a:t>
            </a:r>
            <a:r>
              <a:rPr lang="zh-CN" altLang="en-US" sz="1800" dirty="0"/>
              <a:t>表示</a:t>
            </a:r>
            <a:r>
              <a:rPr lang="zh-CN" altLang="en-US" sz="1800" dirty="0" smtClean="0"/>
              <a:t>“失望”，并呼吁立即将其释放</a:t>
            </a:r>
            <a:endParaRPr lang="en-US" sz="1800"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nodeType="afterEffect">
                                  <p:stCondLst>
                                    <p:cond delay="50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nodeType="afterEffect">
                                  <p:stCondLst>
                                    <p:cond delay="50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05000"/>
            <a:ext cx="4343400" cy="4267200"/>
          </a:xfrm>
        </p:spPr>
        <p:txBody>
          <a:bodyPr/>
          <a:lstStyle/>
          <a:p>
            <a:pPr>
              <a:spcBef>
                <a:spcPts val="600"/>
              </a:spcBef>
              <a:spcAft>
                <a:spcPts val="0"/>
              </a:spcAft>
              <a:buClrTx/>
            </a:pPr>
            <a:r>
              <a:rPr lang="en-US" sz="1600" dirty="0" smtClean="0"/>
              <a:t>Xue </a:t>
            </a:r>
            <a:r>
              <a:rPr lang="en-US" sz="1600" dirty="0" err="1" smtClean="0"/>
              <a:t>Feng</a:t>
            </a:r>
            <a:r>
              <a:rPr lang="en-US" sz="1600" dirty="0" smtClean="0"/>
              <a:t> , a trained geologist and naturalized American citizen, born in the PRC, convicted in 2010 of violating China's "state secrets" laws after obtaining an oil industry database for his employer, a Colorado-based consulting company, IHS energy.</a:t>
            </a:r>
          </a:p>
          <a:p>
            <a:pPr>
              <a:spcBef>
                <a:spcPts val="600"/>
              </a:spcBef>
              <a:spcAft>
                <a:spcPts val="0"/>
              </a:spcAft>
              <a:buClrTx/>
            </a:pPr>
            <a:r>
              <a:rPr lang="en-US" sz="1600" dirty="0" smtClean="0"/>
              <a:t>Xue insisted that the information in question was classified as "state secrets" only after he and IHS purchased the database.</a:t>
            </a:r>
          </a:p>
          <a:p>
            <a:pPr>
              <a:spcBef>
                <a:spcPts val="600"/>
              </a:spcBef>
              <a:spcAft>
                <a:spcPts val="0"/>
              </a:spcAft>
              <a:buClrTx/>
            </a:pPr>
            <a:r>
              <a:rPr lang="en-US" sz="1600" dirty="0" smtClean="0"/>
              <a:t>China's state secrets laws are extremely vague and subject to broad interpretation.</a:t>
            </a:r>
          </a:p>
          <a:p>
            <a:pPr>
              <a:spcBef>
                <a:spcPts val="600"/>
              </a:spcBef>
              <a:spcAft>
                <a:spcPts val="0"/>
              </a:spcAft>
              <a:buClrTx/>
            </a:pPr>
            <a:r>
              <a:rPr lang="en-US" sz="1600" dirty="0" smtClean="0"/>
              <a:t>Finally released by PRC authorities earlier this year after seven and a half years in custody.</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304800"/>
            <a:ext cx="78486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a:solidFill>
                  <a:schemeClr val="tx1"/>
                </a:solidFill>
              </a:rPr>
              <a:t>Turning the Tables: PRC State Secrets </a:t>
            </a:r>
            <a:r>
              <a:rPr lang="en-US" sz="3000" b="0" kern="0" dirty="0" smtClean="0">
                <a:solidFill>
                  <a:schemeClr val="tx1"/>
                </a:solidFill>
              </a:rPr>
              <a:t>Prosecution</a:t>
            </a:r>
          </a:p>
          <a:p>
            <a:pPr algn="ctr">
              <a:spcBef>
                <a:spcPts val="600"/>
              </a:spcBef>
            </a:pPr>
            <a:r>
              <a:rPr lang="zh-CN" altLang="en-US" sz="3000" b="0" kern="0" dirty="0" smtClean="0">
                <a:solidFill>
                  <a:schemeClr val="tx1"/>
                </a:solidFill>
              </a:rPr>
              <a:t>局势转变：中国国家机密检诉</a:t>
            </a:r>
            <a:endParaRPr lang="en-US" sz="3000" b="0" kern="0" dirty="0" smtClean="0">
              <a:solidFill>
                <a:schemeClr val="tx1"/>
              </a:solidFill>
            </a:endParaRPr>
          </a:p>
          <a:p>
            <a:pPr algn="ctr"/>
            <a:endParaRPr lang="en-US" sz="3000" b="0" kern="0" dirty="0">
              <a:solidFill>
                <a:schemeClr val="tx1"/>
              </a:solidFill>
            </a:endParaRPr>
          </a:p>
        </p:txBody>
      </p:sp>
      <p:sp>
        <p:nvSpPr>
          <p:cNvPr id="5" name="Content Placeholder 2"/>
          <p:cNvSpPr txBox="1">
            <a:spLocks/>
          </p:cNvSpPr>
          <p:nvPr/>
        </p:nvSpPr>
        <p:spPr bwMode="auto">
          <a:xfrm>
            <a:off x="4800600" y="1905000"/>
            <a:ext cx="38862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28600" lvl="0" indent="-228600">
              <a:spcBef>
                <a:spcPts val="600"/>
              </a:spcBef>
              <a:spcAft>
                <a:spcPts val="0"/>
              </a:spcAft>
              <a:buClr>
                <a:srgbClr val="003580"/>
              </a:buClr>
              <a:buFontTx/>
              <a:buChar char="•"/>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薛峰，一个训练有素的地质学家和归化的美国公民，出生于中国，</a:t>
            </a:r>
            <a:r>
              <a:rPr kumimoji="0" lang="en-US" sz="1600" b="0" i="0" u="none" strike="noStrike" kern="0" cap="none" spc="0" normalizeH="0" baseline="0" noProof="0" dirty="0" smtClean="0">
                <a:ln>
                  <a:noFill/>
                </a:ln>
                <a:solidFill>
                  <a:schemeClr val="tx1"/>
                </a:solidFill>
                <a:effectLst/>
                <a:uLnTx/>
                <a:uFillTx/>
                <a:latin typeface="+mn-lt"/>
                <a:ea typeface="+mn-ea"/>
                <a:cs typeface="+mn-cs"/>
              </a:rPr>
              <a:t>2010</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年因为其雇</a:t>
            </a:r>
            <a:r>
              <a:rPr lang="zh-CN" altLang="en-US" sz="1600" kern="0" dirty="0" smtClean="0">
                <a:latin typeface="+mn-lt"/>
              </a:rPr>
              <a:t>主、设</a:t>
            </a:r>
            <a:r>
              <a:rPr lang="zh-CN" altLang="en-US" sz="1600" kern="0" dirty="0">
                <a:latin typeface="+mn-lt"/>
              </a:rPr>
              <a:t>立于科罗拉多州的咨询公司</a:t>
            </a:r>
            <a:r>
              <a:rPr kumimoji="0" lang="en-US" sz="1600" b="0" i="0" u="none" strike="noStrike" kern="0" cap="none" spc="0" normalizeH="0" baseline="0" noProof="0" dirty="0" smtClean="0">
                <a:ln>
                  <a:noFill/>
                </a:ln>
                <a:solidFill>
                  <a:schemeClr val="tx1"/>
                </a:solidFill>
                <a:effectLst/>
                <a:uLnTx/>
                <a:uFillTx/>
                <a:latin typeface="+mn-lt"/>
                <a:ea typeface="+mn-ea"/>
                <a:cs typeface="+mn-cs"/>
              </a:rPr>
              <a:t>IHS</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能源，获取一个石油行业的数据库，被以触犯“国家机密”法定罪。</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ts val="0"/>
              </a:spcAft>
              <a:buClr>
                <a:srgbClr val="003580"/>
              </a:buClr>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薛坚称在其和</a:t>
            </a:r>
            <a:r>
              <a:rPr lang="en-US" altLang="zh-CN" sz="1600" kern="0" dirty="0" smtClean="0">
                <a:latin typeface="+mn-lt"/>
              </a:rPr>
              <a:t>IHS</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购买该数据库后，有关资料才被列为“国家机密”</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ts val="0"/>
              </a:spcAft>
              <a:buClr>
                <a:srgbClr val="003580"/>
              </a:buClr>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中国的国家</a:t>
            </a:r>
            <a:r>
              <a:rPr lang="zh-CN" altLang="en-US" sz="1600" kern="0" dirty="0">
                <a:latin typeface="+mn-lt"/>
              </a:rPr>
              <a:t>机密</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法非常模糊，适用于广泛的解释</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228600" lvl="0" indent="-228600">
              <a:spcBef>
                <a:spcPts val="600"/>
              </a:spcBef>
              <a:spcAft>
                <a:spcPts val="0"/>
              </a:spcAft>
              <a:buClr>
                <a:srgbClr val="003580"/>
              </a:buClr>
              <a:buFontTx/>
              <a:buChar char="•"/>
              <a:defRPr/>
            </a:pP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经过七年半的羁押后，终于在今年年</a:t>
            </a:r>
            <a:r>
              <a:rPr lang="zh-CN" altLang="en-US" sz="1600" kern="0" dirty="0" smtClean="0">
                <a:latin typeface="+mn-lt"/>
              </a:rPr>
              <a:t>初获中</a:t>
            </a:r>
            <a:r>
              <a:rPr lang="zh-CN" altLang="en-US" sz="1600" kern="0" dirty="0">
                <a:latin typeface="+mn-lt"/>
              </a:rPr>
              <a:t>国当局释</a:t>
            </a:r>
            <a:r>
              <a:rPr kumimoji="0" lang="zh-CN" altLang="en-US" sz="1600" b="0" i="0" u="none" strike="noStrike" kern="0" cap="none" spc="0" normalizeH="0" baseline="0" noProof="0" dirty="0" smtClean="0">
                <a:ln>
                  <a:noFill/>
                </a:ln>
                <a:solidFill>
                  <a:schemeClr val="tx1"/>
                </a:solidFill>
                <a:effectLst/>
                <a:uLnTx/>
                <a:uFillTx/>
                <a:latin typeface="+mn-lt"/>
                <a:ea typeface="+mn-ea"/>
                <a:cs typeface="+mn-cs"/>
              </a:rPr>
              <a:t>放</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ts val="0"/>
              </a:spcAft>
              <a:buClrTx/>
              <a:buSzTx/>
              <a:buFontTx/>
              <a:buNone/>
              <a:tabLst/>
              <a:defRP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228600" y="1447800"/>
            <a:ext cx="4572000" cy="5562600"/>
          </a:xfrm>
        </p:spPr>
        <p:txBody>
          <a:bodyPr>
            <a:noAutofit/>
          </a:bodyPr>
          <a:lstStyle/>
          <a:p>
            <a:pPr>
              <a:spcBef>
                <a:spcPts val="300"/>
              </a:spcBef>
              <a:spcAft>
                <a:spcPts val="300"/>
              </a:spcAft>
              <a:buClrTx/>
            </a:pPr>
            <a:r>
              <a:rPr lang="en-US" sz="1400" dirty="0" smtClean="0"/>
              <a:t>Chinese Americans often work in key science, technology, engineering and mathematics (STEM) fields </a:t>
            </a:r>
          </a:p>
          <a:p>
            <a:pPr lvl="1">
              <a:spcBef>
                <a:spcPts val="300"/>
              </a:spcBef>
              <a:spcAft>
                <a:spcPts val="300"/>
              </a:spcAft>
              <a:buClrTx/>
            </a:pPr>
            <a:r>
              <a:rPr lang="en-US" sz="1400" dirty="0" smtClean="0"/>
              <a:t>Often deeply involved with valuable, sensitive technical or business information, both in industry and in government</a:t>
            </a:r>
          </a:p>
          <a:p>
            <a:pPr lvl="1">
              <a:spcBef>
                <a:spcPts val="300"/>
              </a:spcBef>
              <a:spcAft>
                <a:spcPts val="300"/>
              </a:spcAft>
              <a:buClrTx/>
            </a:pPr>
            <a:r>
              <a:rPr lang="en-US" sz="1400" dirty="0" smtClean="0"/>
              <a:t>Often only vaguely aware of applicable U.S. laws</a:t>
            </a:r>
          </a:p>
          <a:p>
            <a:pPr>
              <a:spcBef>
                <a:spcPts val="300"/>
              </a:spcBef>
              <a:spcAft>
                <a:spcPts val="300"/>
              </a:spcAft>
              <a:buClrTx/>
            </a:pPr>
            <a:r>
              <a:rPr lang="en-US" sz="1400" dirty="0" smtClean="0"/>
              <a:t>U.S. official reports state that Chinese government and some Chinese companies </a:t>
            </a:r>
            <a:r>
              <a:rPr lang="en-US" sz="1400" u="sng" dirty="0" smtClean="0"/>
              <a:t>do</a:t>
            </a:r>
            <a:r>
              <a:rPr lang="en-US" sz="1400" dirty="0" smtClean="0"/>
              <a:t> seek illicit sources of such valuable information </a:t>
            </a:r>
          </a:p>
          <a:p>
            <a:pPr marL="342900" lvl="1" indent="-342900">
              <a:spcBef>
                <a:spcPts val="300"/>
              </a:spcBef>
              <a:spcAft>
                <a:spcPts val="300"/>
              </a:spcAft>
              <a:buClrTx/>
              <a:buFont typeface="Arial" pitchFamily="34" charset="0"/>
              <a:buChar char="•"/>
            </a:pPr>
            <a:r>
              <a:rPr lang="en-US" sz="1400" dirty="0"/>
              <a:t>Numerous successful </a:t>
            </a:r>
            <a:r>
              <a:rPr lang="en-US" sz="1400" dirty="0" smtClean="0"/>
              <a:t>federal </a:t>
            </a:r>
            <a:r>
              <a:rPr lang="en-US" sz="1400" dirty="0"/>
              <a:t>prosecutions of ethnic </a:t>
            </a:r>
            <a:r>
              <a:rPr lang="en-US" sz="1400" dirty="0" smtClean="0"/>
              <a:t>Chinese working in U.S., </a:t>
            </a:r>
            <a:r>
              <a:rPr lang="en-US" sz="1400" dirty="0"/>
              <a:t>including both guilty pleas and convictions after trial </a:t>
            </a:r>
          </a:p>
          <a:p>
            <a:pPr>
              <a:spcBef>
                <a:spcPts val="300"/>
              </a:spcBef>
              <a:spcAft>
                <a:spcPts val="300"/>
              </a:spcAft>
              <a:buClrTx/>
            </a:pPr>
            <a:r>
              <a:rPr lang="en-US" sz="1400" dirty="0" smtClean="0"/>
              <a:t>For these reasons, U.S. government (and some U.S. employers) may become skeptical or even suspicious</a:t>
            </a:r>
          </a:p>
          <a:p>
            <a:pPr lvl="1">
              <a:spcBef>
                <a:spcPts val="300"/>
              </a:spcBef>
              <a:spcAft>
                <a:spcPts val="300"/>
              </a:spcAft>
              <a:buClrTx/>
            </a:pPr>
            <a:r>
              <a:rPr lang="en-US" sz="1400" dirty="0" smtClean="0"/>
              <a:t>Constant added hazards of “racial profiling,” bias, and misunderstanding of otherwise innocent conduct</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2286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Unique Challenges and Risks</a:t>
            </a:r>
          </a:p>
          <a:p>
            <a:pPr algn="ctr">
              <a:spcBef>
                <a:spcPts val="600"/>
              </a:spcBef>
            </a:pPr>
            <a:r>
              <a:rPr lang="zh-CN" altLang="en-US" sz="3000" b="0" kern="0" dirty="0" smtClean="0">
                <a:solidFill>
                  <a:schemeClr val="tx1"/>
                </a:solidFill>
              </a:rPr>
              <a:t>特有的挑战和风险</a:t>
            </a:r>
            <a:endParaRPr lang="en-US" sz="3000" b="0" kern="0" dirty="0" smtClean="0">
              <a:solidFill>
                <a:schemeClr val="tx1"/>
              </a:solidFill>
            </a:endParaRPr>
          </a:p>
        </p:txBody>
      </p:sp>
      <p:sp>
        <p:nvSpPr>
          <p:cNvPr id="5" name="Content Placeholder 2"/>
          <p:cNvSpPr txBox="1">
            <a:spLocks/>
          </p:cNvSpPr>
          <p:nvPr/>
        </p:nvSpPr>
        <p:spPr bwMode="auto">
          <a:xfrm>
            <a:off x="4876800" y="1447800"/>
            <a:ext cx="4038600" cy="556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28600" marR="0" lvl="0" indent="-228600" algn="l" defTabSz="914400" rtl="0" eaLnBrk="1" fontAlgn="base" latinLnBrk="0" hangingPunct="1">
              <a:lnSpc>
                <a:spcPct val="100000"/>
              </a:lnSpc>
              <a:spcBef>
                <a:spcPts val="600"/>
              </a:spcBef>
              <a:spcAft>
                <a:spcPts val="600"/>
              </a:spcAft>
              <a:buClr>
                <a:srgbClr val="003580"/>
              </a:buClr>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rPr>
              <a:t>美籍华人经常在关键的科学、技术、工程和数学（</a:t>
            </a:r>
            <a:r>
              <a:rPr kumimoji="0" 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rPr>
              <a:t>STEM</a:t>
            </a:r>
            <a:r>
              <a:rPr kumimoji="0" lang="zh-CN" alt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rPr>
              <a:t>）领域工作</a:t>
            </a:r>
            <a:endParaRPr kumimoji="0" 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endParaRPr>
          </a:p>
          <a:p>
            <a:pPr marL="685800" lvl="1" indent="-228600">
              <a:spcBef>
                <a:spcPts val="600"/>
              </a:spcBef>
              <a:spcAft>
                <a:spcPts val="600"/>
              </a:spcAft>
              <a:buClr>
                <a:srgbClr val="003580"/>
              </a:buClr>
              <a:buFontTx/>
              <a:buChar char="•"/>
              <a:defRPr/>
            </a:pPr>
            <a:r>
              <a:rPr kumimoji="0" lang="zh-CN" alt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rPr>
              <a:t>经常深入接</a:t>
            </a:r>
            <a:r>
              <a:rPr lang="zh-CN" altLang="en-US" sz="1600" kern="0" dirty="0" smtClean="0">
                <a:latin typeface="SimSun" pitchFamily="2" charset="-122"/>
                <a:ea typeface="SimSun" pitchFamily="2" charset="-122"/>
              </a:rPr>
              <a:t>触对于行业</a:t>
            </a:r>
            <a:r>
              <a:rPr lang="zh-CN" altLang="en-US" sz="1600" kern="0" dirty="0">
                <a:latin typeface="SimSun" pitchFamily="2" charset="-122"/>
                <a:ea typeface="SimSun" pitchFamily="2" charset="-122"/>
              </a:rPr>
              <a:t>和</a:t>
            </a:r>
            <a:r>
              <a:rPr lang="zh-CN" altLang="en-US" sz="1600" kern="0" dirty="0" smtClean="0">
                <a:latin typeface="SimSun" pitchFamily="2" charset="-122"/>
                <a:ea typeface="SimSun" pitchFamily="2" charset="-122"/>
              </a:rPr>
              <a:t>政府均为宝贵而</a:t>
            </a:r>
            <a:r>
              <a:rPr kumimoji="0" lang="zh-CN" alt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rPr>
              <a:t>敏感的技术或商业信息</a:t>
            </a:r>
            <a:endParaRPr kumimoji="0" 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endParaRPr>
          </a:p>
          <a:p>
            <a:pPr marL="685800" marR="0" lvl="1" indent="-228600" algn="l" defTabSz="914400" rtl="0" eaLnBrk="1" fontAlgn="base" latinLnBrk="0" hangingPunct="1">
              <a:lnSpc>
                <a:spcPct val="100000"/>
              </a:lnSpc>
              <a:spcBef>
                <a:spcPts val="600"/>
              </a:spcBef>
              <a:spcAft>
                <a:spcPts val="600"/>
              </a:spcAft>
              <a:buClr>
                <a:srgbClr val="003580"/>
              </a:buClr>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rPr>
              <a:t>通常仅对适用的美国法律有模糊认识</a:t>
            </a:r>
            <a:endParaRPr kumimoji="0" 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endParaRPr>
          </a:p>
          <a:p>
            <a:pPr marL="228600" marR="0" lvl="0" indent="-228600" algn="l" defTabSz="914400" rtl="0" eaLnBrk="1" fontAlgn="base" latinLnBrk="0" hangingPunct="1">
              <a:lnSpc>
                <a:spcPct val="100000"/>
              </a:lnSpc>
              <a:spcBef>
                <a:spcPts val="600"/>
              </a:spcBef>
              <a:spcAft>
                <a:spcPts val="600"/>
              </a:spcAft>
              <a:buClr>
                <a:srgbClr val="003580"/>
              </a:buClr>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rPr>
              <a:t>美国官方报告</a:t>
            </a:r>
            <a:r>
              <a:rPr lang="zh-CN" altLang="en-US" sz="1600" kern="0" dirty="0">
                <a:latin typeface="SimSun" pitchFamily="2" charset="-122"/>
                <a:ea typeface="SimSun" pitchFamily="2" charset="-122"/>
              </a:rPr>
              <a:t>认为</a:t>
            </a:r>
            <a:r>
              <a:rPr kumimoji="0" lang="zh-CN" alt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rPr>
              <a:t>，中国政府和一些中国公司</a:t>
            </a:r>
            <a:r>
              <a:rPr lang="zh-CN" altLang="en-US" sz="1600" kern="0" dirty="0">
                <a:latin typeface="SimSun" pitchFamily="2" charset="-122"/>
                <a:ea typeface="SimSun" pitchFamily="2" charset="-122"/>
              </a:rPr>
              <a:t>寻</a:t>
            </a:r>
            <a:r>
              <a:rPr lang="zh-CN" altLang="en-US" sz="1600" kern="0" dirty="0" smtClean="0">
                <a:latin typeface="SimSun" pitchFamily="2" charset="-122"/>
                <a:ea typeface="SimSun" pitchFamily="2" charset="-122"/>
              </a:rPr>
              <a:t>找以上宝贵</a:t>
            </a:r>
            <a:r>
              <a:rPr kumimoji="0" lang="zh-CN" alt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rPr>
              <a:t>信息的非法来源</a:t>
            </a:r>
            <a:endParaRPr kumimoji="0" 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endParaRPr>
          </a:p>
          <a:p>
            <a:pPr marL="228600" marR="0" lvl="0" indent="-228600" algn="l" defTabSz="914400" rtl="0" eaLnBrk="1" fontAlgn="base" latinLnBrk="0" hangingPunct="1">
              <a:lnSpc>
                <a:spcPct val="100000"/>
              </a:lnSpc>
              <a:spcBef>
                <a:spcPts val="600"/>
              </a:spcBef>
              <a:spcAft>
                <a:spcPts val="600"/>
              </a:spcAft>
              <a:buClr>
                <a:srgbClr val="003580"/>
              </a:buClr>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rPr>
              <a:t>大量对于在美工作华人的成功联邦检诉，包括认罪和审判后的定罪</a:t>
            </a:r>
            <a:endParaRPr kumimoji="0" 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endParaRPr>
          </a:p>
          <a:p>
            <a:pPr marL="228600" marR="0" lvl="0" indent="-228600" algn="l" defTabSz="914400" rtl="0" eaLnBrk="1" fontAlgn="base" latinLnBrk="0" hangingPunct="1">
              <a:lnSpc>
                <a:spcPct val="100000"/>
              </a:lnSpc>
              <a:spcBef>
                <a:spcPts val="600"/>
              </a:spcBef>
              <a:spcAft>
                <a:spcPts val="600"/>
              </a:spcAft>
              <a:buClr>
                <a:srgbClr val="003580"/>
              </a:buClr>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rPr>
              <a:t>由于这些原因，美国政府（和一些美国雇主）可能变得多疑</a:t>
            </a:r>
            <a:endParaRPr kumimoji="0" 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endParaRPr>
          </a:p>
          <a:p>
            <a:pPr marL="685800" marR="0" lvl="1" indent="-228600" algn="l" defTabSz="914400" rtl="0" eaLnBrk="1" fontAlgn="base" latinLnBrk="0" hangingPunct="1">
              <a:lnSpc>
                <a:spcPct val="100000"/>
              </a:lnSpc>
              <a:spcBef>
                <a:spcPts val="600"/>
              </a:spcBef>
              <a:spcAft>
                <a:spcPts val="600"/>
              </a:spcAft>
              <a:buClr>
                <a:srgbClr val="003580"/>
              </a:buClr>
              <a:buSzTx/>
              <a:buFontTx/>
              <a:buChar char="•"/>
              <a:tabLst/>
              <a:defRPr/>
            </a:pPr>
            <a:r>
              <a:rPr kumimoji="0" lang="zh-CN" alt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rPr>
              <a:t>一直将“种族</a:t>
            </a:r>
            <a:r>
              <a:rPr lang="zh-CN" altLang="en-US" sz="1600" kern="0" dirty="0">
                <a:latin typeface="SimSun" pitchFamily="2" charset="-122"/>
                <a:ea typeface="SimSun" pitchFamily="2" charset="-122"/>
              </a:rPr>
              <a:t>定性</a:t>
            </a:r>
            <a:r>
              <a:rPr kumimoji="0" lang="zh-CN" alt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rPr>
              <a:t>”、偏见和误解的危险加在无辜的行为上</a:t>
            </a:r>
            <a:endParaRPr kumimoji="0" lang="en-US" sz="1600" b="0" i="0" u="none" strike="noStrike" kern="0" cap="none" spc="0" normalizeH="0" baseline="0" noProof="0" dirty="0" smtClean="0">
              <a:ln>
                <a:noFill/>
              </a:ln>
              <a:solidFill>
                <a:schemeClr val="tx1"/>
              </a:solidFill>
              <a:effectLst/>
              <a:uLnTx/>
              <a:uFillTx/>
              <a:latin typeface="SimSun" pitchFamily="2" charset="-122"/>
              <a:ea typeface="SimSun" pitchFamily="2" charset="-122"/>
            </a:endParaRPr>
          </a:p>
        </p:txBody>
      </p:sp>
    </p:spTree>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381000" y="1462314"/>
            <a:ext cx="4114800" cy="5090886"/>
          </a:xfrm>
        </p:spPr>
        <p:txBody>
          <a:bodyPr>
            <a:noAutofit/>
          </a:bodyPr>
          <a:lstStyle/>
          <a:p>
            <a:pPr>
              <a:spcBef>
                <a:spcPts val="300"/>
              </a:spcBef>
              <a:spcAft>
                <a:spcPts val="300"/>
              </a:spcAft>
              <a:buClrTx/>
            </a:pPr>
            <a:r>
              <a:rPr lang="en-US" sz="1200" dirty="0" smtClean="0"/>
              <a:t>Understand and comply with all applicable U.S. laws</a:t>
            </a:r>
          </a:p>
          <a:p>
            <a:pPr lvl="1">
              <a:spcBef>
                <a:spcPts val="300"/>
              </a:spcBef>
              <a:spcAft>
                <a:spcPts val="300"/>
              </a:spcAft>
              <a:buClrTx/>
            </a:pPr>
            <a:r>
              <a:rPr lang="en-US" sz="1200" dirty="0" smtClean="0"/>
              <a:t>Espionage laws </a:t>
            </a:r>
          </a:p>
          <a:p>
            <a:pPr lvl="1">
              <a:spcBef>
                <a:spcPts val="300"/>
              </a:spcBef>
              <a:spcAft>
                <a:spcPts val="300"/>
              </a:spcAft>
              <a:buClrTx/>
            </a:pPr>
            <a:r>
              <a:rPr lang="en-US" sz="1200" dirty="0"/>
              <a:t>E</a:t>
            </a:r>
            <a:r>
              <a:rPr lang="en-US" sz="1200" dirty="0" smtClean="0"/>
              <a:t>xport control laws </a:t>
            </a:r>
          </a:p>
          <a:p>
            <a:pPr lvl="1">
              <a:spcBef>
                <a:spcPts val="300"/>
              </a:spcBef>
              <a:spcAft>
                <a:spcPts val="300"/>
              </a:spcAft>
              <a:buClrTx/>
            </a:pPr>
            <a:r>
              <a:rPr lang="en-US" sz="1200" dirty="0"/>
              <a:t>C</a:t>
            </a:r>
            <a:r>
              <a:rPr lang="en-US" sz="1200" dirty="0" smtClean="0"/>
              <a:t>omputer crime laws</a:t>
            </a:r>
          </a:p>
          <a:p>
            <a:pPr>
              <a:spcBef>
                <a:spcPts val="300"/>
              </a:spcBef>
              <a:spcAft>
                <a:spcPts val="300"/>
              </a:spcAft>
              <a:buClrTx/>
            </a:pPr>
            <a:r>
              <a:rPr lang="en-US" sz="1200" dirty="0" smtClean="0"/>
              <a:t>Understand and comply with applicable employer or client non-disclosure agreements (NDAs), IP protection policies and rules</a:t>
            </a:r>
          </a:p>
          <a:p>
            <a:pPr>
              <a:spcBef>
                <a:spcPts val="300"/>
              </a:spcBef>
              <a:spcAft>
                <a:spcPts val="300"/>
              </a:spcAft>
              <a:buClrTx/>
            </a:pPr>
            <a:r>
              <a:rPr lang="en-US" sz="1200" dirty="0" smtClean="0"/>
              <a:t>Understand potential use as “evidence” of whatever is sent or taken to China, whether as employee or personally</a:t>
            </a:r>
          </a:p>
          <a:p>
            <a:pPr lvl="1">
              <a:spcBef>
                <a:spcPts val="300"/>
              </a:spcBef>
              <a:spcAft>
                <a:spcPts val="300"/>
              </a:spcAft>
              <a:buClrTx/>
            </a:pPr>
            <a:r>
              <a:rPr lang="en-US" sz="1200" dirty="0" smtClean="0"/>
              <a:t>Emails, text messages, faxes</a:t>
            </a:r>
          </a:p>
          <a:p>
            <a:pPr lvl="1">
              <a:spcBef>
                <a:spcPts val="300"/>
              </a:spcBef>
              <a:spcAft>
                <a:spcPts val="300"/>
              </a:spcAft>
              <a:buClrTx/>
            </a:pPr>
            <a:r>
              <a:rPr lang="en-US" sz="1200" dirty="0" smtClean="0"/>
              <a:t>Smart phones, tablets, laptops, flash drives, etc.</a:t>
            </a:r>
          </a:p>
          <a:p>
            <a:pPr>
              <a:spcBef>
                <a:spcPts val="300"/>
              </a:spcBef>
              <a:spcAft>
                <a:spcPts val="300"/>
              </a:spcAft>
              <a:buClrTx/>
            </a:pPr>
            <a:r>
              <a:rPr lang="en-US" sz="1200" dirty="0" smtClean="0"/>
              <a:t>Understand that normal 4</a:t>
            </a:r>
            <a:r>
              <a:rPr lang="en-US" sz="1200" baseline="30000" dirty="0" smtClean="0"/>
              <a:t>th</a:t>
            </a:r>
            <a:r>
              <a:rPr lang="en-US" sz="1200" dirty="0" smtClean="0"/>
              <a:t> Amendment protection against “unreasonable search and seizure” does </a:t>
            </a:r>
            <a:r>
              <a:rPr lang="en-US" sz="1200" u="sng" dirty="0" smtClean="0"/>
              <a:t>not</a:t>
            </a:r>
            <a:r>
              <a:rPr lang="en-US" sz="1200" dirty="0" smtClean="0"/>
              <a:t> apply to border searches of luggage or carry-on items</a:t>
            </a:r>
          </a:p>
          <a:p>
            <a:pPr lvl="1">
              <a:spcBef>
                <a:spcPts val="300"/>
              </a:spcBef>
              <a:spcAft>
                <a:spcPts val="300"/>
              </a:spcAft>
              <a:buClrTx/>
            </a:pPr>
            <a:r>
              <a:rPr lang="en-US" sz="1200" u="sng" dirty="0" smtClean="0"/>
              <a:t>Any</a:t>
            </a:r>
            <a:r>
              <a:rPr lang="en-US" sz="1200" dirty="0" smtClean="0"/>
              <a:t> electronic devices or storage media</a:t>
            </a:r>
          </a:p>
          <a:p>
            <a:pPr lvl="1">
              <a:spcBef>
                <a:spcPts val="300"/>
              </a:spcBef>
              <a:spcAft>
                <a:spcPts val="300"/>
              </a:spcAft>
              <a:buClrTx/>
            </a:pPr>
            <a:r>
              <a:rPr lang="en-US" sz="1200" u="sng" dirty="0" smtClean="0"/>
              <a:t>Any</a:t>
            </a:r>
            <a:r>
              <a:rPr lang="en-US" sz="1200" dirty="0" smtClean="0"/>
              <a:t> papers and documents</a:t>
            </a:r>
          </a:p>
          <a:p>
            <a:pPr lvl="1">
              <a:spcBef>
                <a:spcPts val="300"/>
              </a:spcBef>
              <a:spcAft>
                <a:spcPts val="300"/>
              </a:spcAft>
              <a:buClrTx/>
            </a:pPr>
            <a:r>
              <a:rPr lang="en-US" sz="1200" u="sng" dirty="0" smtClean="0"/>
              <a:t>Any</a:t>
            </a:r>
            <a:r>
              <a:rPr lang="en-US" sz="1200" dirty="0" smtClean="0"/>
              <a:t> travelers, whether outbound or inbound</a:t>
            </a:r>
          </a:p>
          <a:p>
            <a:pPr lvl="1">
              <a:spcBef>
                <a:spcPts val="300"/>
              </a:spcBef>
              <a:spcAft>
                <a:spcPts val="300"/>
              </a:spcAft>
              <a:buClrTx/>
            </a:pPr>
            <a:r>
              <a:rPr lang="en-US" sz="1200" u="sng" dirty="0" smtClean="0"/>
              <a:t>Any</a:t>
            </a:r>
            <a:r>
              <a:rPr lang="en-US" sz="1200" dirty="0" smtClean="0"/>
              <a:t> nationality travelers, including U.S. citizens and non-citizens</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Take-Away Guidance</a:t>
            </a:r>
          </a:p>
          <a:p>
            <a:pPr algn="ctr">
              <a:spcBef>
                <a:spcPts val="600"/>
              </a:spcBef>
            </a:pPr>
            <a:r>
              <a:rPr lang="zh-CN" altLang="en-US" sz="3000" b="0" kern="0" dirty="0" smtClean="0">
                <a:solidFill>
                  <a:schemeClr val="tx1"/>
                </a:solidFill>
              </a:rPr>
              <a:t>重点指引</a:t>
            </a:r>
            <a:endParaRPr lang="en-US" sz="3000" b="0" kern="0" dirty="0" smtClean="0">
              <a:solidFill>
                <a:schemeClr val="tx1"/>
              </a:solidFill>
            </a:endParaRPr>
          </a:p>
        </p:txBody>
      </p:sp>
      <p:sp>
        <p:nvSpPr>
          <p:cNvPr id="5" name="Content Placeholder 2"/>
          <p:cNvSpPr txBox="1">
            <a:spLocks/>
          </p:cNvSpPr>
          <p:nvPr/>
        </p:nvSpPr>
        <p:spPr bwMode="auto">
          <a:xfrm>
            <a:off x="4572000" y="1462314"/>
            <a:ext cx="4038600" cy="50908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28600" marR="0" lvl="0"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了解并遵守所有适用的美国法律</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buClr>
                <a:srgbClr val="003580"/>
              </a:buClr>
              <a:buFontTx/>
              <a:buChar cha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间谍法</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buClr>
                <a:srgbClr val="003580"/>
              </a:buClr>
              <a:buFontTx/>
              <a:buChar cha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出口管制法</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buClr>
                <a:srgbClr val="003580"/>
              </a:buClr>
              <a:buFontTx/>
              <a:buChar cha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计算机犯罪法律</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了解并遵守适用的雇主或客户保密协议（</a:t>
            </a:r>
            <a:r>
              <a:rPr kumimoji="0" lang="en-US" sz="1300" b="0" i="0" u="none" strike="noStrike" kern="0" cap="none" spc="0" normalizeH="0" baseline="0" noProof="0" dirty="0" smtClean="0">
                <a:ln>
                  <a:noFill/>
                </a:ln>
                <a:solidFill>
                  <a:schemeClr val="tx1"/>
                </a:solidFill>
                <a:effectLst/>
                <a:uLnTx/>
                <a:uFillTx/>
                <a:latin typeface="+mn-lt"/>
                <a:ea typeface="+mn-ea"/>
                <a:cs typeface="+mn-cs"/>
              </a:rPr>
              <a:t>NDA</a:t>
            </a: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），知识产权保护政策和规则</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理解无论是作为雇员或个人任何送往或带到中国的</a:t>
            </a:r>
            <a:r>
              <a:rPr lang="zh-CN" altLang="en-US" sz="1300" kern="0" noProof="0" dirty="0">
                <a:latin typeface="+mn-lt"/>
              </a:rPr>
              <a:t>物品</a:t>
            </a:r>
            <a:r>
              <a:rPr lang="zh-CN" altLang="en-US" sz="1300" kern="0" dirty="0" smtClean="0">
                <a:latin typeface="+mn-lt"/>
              </a:rPr>
              <a:t>可能作为</a:t>
            </a: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 “证据”的潜在可能</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buClr>
                <a:srgbClr val="003580"/>
              </a:buClr>
              <a:buFontTx/>
              <a:buChar cha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电子邮件、短信、传真</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buClr>
                <a:srgbClr val="003580"/>
              </a:buClr>
              <a:buFontTx/>
              <a:buChar cha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智能手机、平板电脑、笔记本电脑、闪存驱动器等</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ct val="0"/>
              </a:spcAft>
              <a:buClr>
                <a:srgbClr val="003580"/>
              </a:buClr>
              <a:buSzTx/>
              <a:buFontTx/>
              <a:buChar char="•"/>
              <a:tabLst/>
              <a:defRP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了解正常的宪法第四修正案对于“不合理的搜查和扣押”的保护不适用于对行李或随身携带物品的边境检查</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buClr>
                <a:srgbClr val="003580"/>
              </a:buClr>
              <a:buFontTx/>
              <a:buChar cha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任何电子设备或存储介质</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buClr>
                <a:srgbClr val="003580"/>
              </a:buClr>
              <a:buFontTx/>
              <a:buChar cha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任何论文和文件</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buClr>
                <a:srgbClr val="003580"/>
              </a:buClr>
              <a:buFontTx/>
              <a:buChar cha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所有旅客，无论是出境还是入境</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buClr>
                <a:srgbClr val="003580"/>
              </a:buClr>
              <a:buFontTx/>
              <a:buChar char="•"/>
            </a:pPr>
            <a:r>
              <a:rPr kumimoji="0" lang="zh-CN" altLang="en-US" sz="1300" b="0" i="0" u="none" strike="noStrike" kern="0" cap="none" spc="0" normalizeH="0" baseline="0" noProof="0" dirty="0" smtClean="0">
                <a:ln>
                  <a:noFill/>
                </a:ln>
                <a:solidFill>
                  <a:schemeClr val="tx1"/>
                </a:solidFill>
                <a:effectLst/>
                <a:uLnTx/>
                <a:uFillTx/>
                <a:latin typeface="+mn-lt"/>
                <a:ea typeface="+mn-ea"/>
                <a:cs typeface="+mn-cs"/>
              </a:rPr>
              <a:t>任何国籍的旅客，包括美国公民和非公民</a:t>
            </a:r>
            <a:endParaRPr kumimoji="0" lang="en-US" sz="13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600"/>
              </a:spcBef>
              <a:spcAft>
                <a:spcPts val="300"/>
              </a:spcAft>
              <a:buClrTx/>
              <a:buSzTx/>
              <a:buFontTx/>
              <a:buNone/>
              <a:tabLst/>
              <a:defRPr/>
            </a:pPr>
            <a:endParaRPr kumimoji="0" lang="en-US" sz="1300" b="0" i="0" u="none" strike="noStrike" kern="0" cap="none" spc="0" normalizeH="0" baseline="0" noProof="0" dirty="0" smtClean="0">
              <a:ln>
                <a:noFill/>
              </a:ln>
              <a:solidFill>
                <a:schemeClr val="tx1"/>
              </a:solidFill>
              <a:effectLst/>
              <a:uLnTx/>
              <a:uFillTx/>
              <a:latin typeface="+mn-lt"/>
            </a:endParaRPr>
          </a:p>
        </p:txBody>
      </p:sp>
    </p:spTree>
  </p:cSld>
  <p:clrMapOvr>
    <a:masterClrMapping/>
  </p:clrMapOvr>
  <p:transition>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4114800" cy="5410200"/>
          </a:xfrm>
        </p:spPr>
        <p:txBody>
          <a:bodyPr>
            <a:noAutofit/>
          </a:bodyPr>
          <a:lstStyle/>
          <a:p>
            <a:pPr>
              <a:spcBef>
                <a:spcPts val="600"/>
              </a:spcBef>
              <a:spcAft>
                <a:spcPts val="0"/>
              </a:spcAft>
              <a:buClrTx/>
            </a:pPr>
            <a:r>
              <a:rPr lang="en-US" sz="1200" dirty="0"/>
              <a:t>Beware of potential for becoming ensnared in illegal schemes (or what could </a:t>
            </a:r>
            <a:r>
              <a:rPr lang="en-US" sz="1200" i="1" u="sng" dirty="0"/>
              <a:t>appear</a:t>
            </a:r>
            <a:r>
              <a:rPr lang="en-US" sz="1200" dirty="0"/>
              <a:t> as illegal schemes)</a:t>
            </a:r>
          </a:p>
          <a:p>
            <a:pPr lvl="1">
              <a:spcBef>
                <a:spcPts val="600"/>
              </a:spcBef>
              <a:spcAft>
                <a:spcPts val="0"/>
              </a:spcAft>
              <a:buClrTx/>
            </a:pPr>
            <a:r>
              <a:rPr lang="en-US" sz="1200" dirty="0"/>
              <a:t>Chinese efforts to obtain U.S. technology </a:t>
            </a:r>
            <a:r>
              <a:rPr lang="en-US" sz="1200" dirty="0" smtClean="0"/>
              <a:t>illicitly</a:t>
            </a:r>
          </a:p>
          <a:p>
            <a:pPr lvl="2">
              <a:spcBef>
                <a:spcPts val="600"/>
              </a:spcBef>
              <a:spcAft>
                <a:spcPts val="0"/>
              </a:spcAft>
              <a:buClrTx/>
              <a:buFont typeface="Courier New" pitchFamily="49" charset="0"/>
              <a:buChar char="o"/>
            </a:pPr>
            <a:r>
              <a:rPr lang="en-US" sz="1200" dirty="0" smtClean="0"/>
              <a:t>“Private” efforts by individuals to make illicit profits</a:t>
            </a:r>
          </a:p>
          <a:p>
            <a:pPr lvl="2">
              <a:spcBef>
                <a:spcPts val="600"/>
              </a:spcBef>
              <a:spcAft>
                <a:spcPts val="0"/>
              </a:spcAft>
              <a:buClrTx/>
              <a:buFont typeface="Courier New" pitchFamily="49" charset="0"/>
              <a:buChar char="o"/>
            </a:pPr>
            <a:r>
              <a:rPr lang="en-US" sz="1200" dirty="0" smtClean="0"/>
              <a:t>“Official” efforts by Chinese agents  to benefit Chinese military</a:t>
            </a:r>
            <a:endParaRPr lang="en-US" sz="1200" dirty="0"/>
          </a:p>
          <a:p>
            <a:pPr lvl="1">
              <a:spcBef>
                <a:spcPts val="600"/>
              </a:spcBef>
              <a:spcAft>
                <a:spcPts val="0"/>
              </a:spcAft>
              <a:buClrTx/>
            </a:pPr>
            <a:r>
              <a:rPr lang="en-US" sz="1200" dirty="0"/>
              <a:t>U.S. efforts to “sting” those aiding such Chinese </a:t>
            </a:r>
            <a:r>
              <a:rPr lang="en-US" sz="1200" dirty="0" smtClean="0"/>
              <a:t>efforts</a:t>
            </a:r>
          </a:p>
          <a:p>
            <a:pPr lvl="1">
              <a:spcBef>
                <a:spcPts val="600"/>
              </a:spcBef>
              <a:spcAft>
                <a:spcPts val="0"/>
              </a:spcAft>
              <a:buClrTx/>
            </a:pPr>
            <a:r>
              <a:rPr lang="en-US" sz="1200" dirty="0" smtClean="0"/>
              <a:t>Company efforts to protect internal corporate security</a:t>
            </a:r>
          </a:p>
          <a:p>
            <a:pPr lvl="1">
              <a:spcBef>
                <a:spcPts val="600"/>
              </a:spcBef>
              <a:spcAft>
                <a:spcPts val="0"/>
              </a:spcAft>
              <a:buClrTx/>
            </a:pPr>
            <a:r>
              <a:rPr lang="en-US" sz="1200" dirty="0" smtClean="0"/>
              <a:t>Over-zealous investigators or security personnel who already have preconceived notions about “Chinese threat” or who engage in “racial profiling” against ethnic Chinese</a:t>
            </a:r>
            <a:endParaRPr lang="en-US" sz="1200" dirty="0"/>
          </a:p>
          <a:p>
            <a:pPr>
              <a:spcBef>
                <a:spcPts val="600"/>
              </a:spcBef>
              <a:spcAft>
                <a:spcPts val="0"/>
              </a:spcAft>
              <a:buClrTx/>
            </a:pPr>
            <a:r>
              <a:rPr lang="en-US" sz="1200" dirty="0"/>
              <a:t>If </a:t>
            </a:r>
            <a:r>
              <a:rPr lang="en-US" sz="1200" dirty="0" smtClean="0"/>
              <a:t>one becomes aware of a potential scheme or investigation, immediately consult </a:t>
            </a:r>
            <a:r>
              <a:rPr lang="en-US" sz="1200" dirty="0"/>
              <a:t>personal </a:t>
            </a:r>
            <a:r>
              <a:rPr lang="en-US" sz="1200" dirty="0" smtClean="0"/>
              <a:t>counsel for </a:t>
            </a:r>
            <a:r>
              <a:rPr lang="en-US" sz="1200" dirty="0"/>
              <a:t>independent </a:t>
            </a:r>
            <a:r>
              <a:rPr lang="en-US" sz="1200" dirty="0" smtClean="0"/>
              <a:t>legal advice</a:t>
            </a:r>
            <a:endParaRPr lang="en-US" sz="1200" dirty="0"/>
          </a:p>
          <a:p>
            <a:pPr lvl="1">
              <a:spcBef>
                <a:spcPts val="600"/>
              </a:spcBef>
              <a:spcAft>
                <a:spcPts val="0"/>
              </a:spcAft>
              <a:buClrTx/>
            </a:pPr>
            <a:r>
              <a:rPr lang="en-US" sz="1200" i="1" dirty="0" smtClean="0"/>
              <a:t>Company </a:t>
            </a:r>
            <a:r>
              <a:rPr lang="en-US" sz="1200" i="1" dirty="0"/>
              <a:t>counsel is NOT “personal </a:t>
            </a:r>
            <a:r>
              <a:rPr lang="en-US" sz="1200" i="1" dirty="0" smtClean="0"/>
              <a:t>counsel” or independent</a:t>
            </a:r>
          </a:p>
          <a:p>
            <a:pPr lvl="1">
              <a:spcBef>
                <a:spcPts val="600"/>
              </a:spcBef>
              <a:spcAft>
                <a:spcPts val="0"/>
              </a:spcAft>
              <a:buClrTx/>
            </a:pPr>
            <a:r>
              <a:rPr lang="en-US" sz="1200" i="1" dirty="0" smtClean="0"/>
              <a:t>INTENTIONAL MISCONDUCT WILL LIKELY BE INVESTIGATED AND PROSECUTED TO MAXIMUM EXTENT OF APPLICABLE LAW</a:t>
            </a:r>
          </a:p>
          <a:p>
            <a:pPr>
              <a:spcBef>
                <a:spcPts val="600"/>
              </a:spcBef>
              <a:spcAft>
                <a:spcPts val="0"/>
              </a:spcAft>
              <a:buClrTx/>
            </a:pPr>
            <a:endParaRPr lang="en-US" sz="1200" dirty="0"/>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Take-Away Guidance</a:t>
            </a:r>
          </a:p>
          <a:p>
            <a:pPr algn="ctr">
              <a:spcBef>
                <a:spcPts val="600"/>
              </a:spcBef>
            </a:pPr>
            <a:r>
              <a:rPr lang="zh-CN" altLang="en-US" sz="3000" b="0" kern="0" dirty="0" smtClean="0">
                <a:solidFill>
                  <a:schemeClr val="tx1"/>
                </a:solidFill>
              </a:rPr>
              <a:t>重点指引</a:t>
            </a:r>
            <a:endParaRPr lang="en-US" sz="3000" b="0" kern="0" dirty="0" smtClean="0">
              <a:solidFill>
                <a:schemeClr val="tx1"/>
              </a:solidFill>
            </a:endParaRPr>
          </a:p>
        </p:txBody>
      </p:sp>
      <p:sp>
        <p:nvSpPr>
          <p:cNvPr id="7" name="Content Placeholder 2"/>
          <p:cNvSpPr txBox="1">
            <a:spLocks/>
          </p:cNvSpPr>
          <p:nvPr/>
        </p:nvSpPr>
        <p:spPr bwMode="auto">
          <a:xfrm>
            <a:off x="4724400" y="1447800"/>
            <a:ext cx="4114800" cy="541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28600" marR="0" lvl="0" indent="-228600" algn="l" defTabSz="914400" rtl="0" eaLnBrk="1" fontAlgn="base" latinLnBrk="0" hangingPunct="1">
              <a:lnSpc>
                <a:spcPct val="100000"/>
              </a:lnSpc>
              <a:spcBef>
                <a:spcPts val="600"/>
              </a:spcBef>
              <a:spcAft>
                <a:spcPts val="0"/>
              </a:spcAft>
              <a:buClr>
                <a:srgbClr val="003580"/>
              </a:buClr>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谨防有可能成为圈套的非法方案（或是看起来非法的计划）</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spcAft>
                <a:spcPts val="0"/>
              </a:spcAft>
              <a:buClr>
                <a:srgbClr val="003580"/>
              </a:buClr>
              <a:buFontTx/>
              <a:buChar cha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中国非法获取美国技术的行动</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1143000" lvl="2" indent="-228600">
              <a:spcBef>
                <a:spcPts val="600"/>
              </a:spcBef>
              <a:spcAft>
                <a:spcPts val="0"/>
              </a:spcAft>
              <a:buClr>
                <a:srgbClr val="003580"/>
              </a:buClr>
              <a:buFontTx/>
              <a:buChar cha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“私人”非法牟利的行动</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1143000" lvl="2" indent="-228600">
              <a:spcBef>
                <a:spcPts val="600"/>
              </a:spcBef>
              <a:spcAft>
                <a:spcPts val="0"/>
              </a:spcAft>
              <a:buClr>
                <a:srgbClr val="003580"/>
              </a:buClr>
              <a:buFontTx/>
              <a:buChar cha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“官方”使中国军队获益的中国间谍的行动</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spcAft>
                <a:spcPts val="0"/>
              </a:spcAft>
              <a:buClr>
                <a:srgbClr val="003580"/>
              </a:buClr>
              <a:buFontTx/>
              <a:buChar cha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美国</a:t>
            </a:r>
            <a:r>
              <a:rPr lang="zh-CN" altLang="en-US" sz="1400" kern="0" dirty="0">
                <a:latin typeface="+mn-lt"/>
              </a:rPr>
              <a:t>对</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协助此类中国行动的人员“</a:t>
            </a:r>
            <a:r>
              <a:rPr lang="zh-CN" altLang="en-US" sz="1400" kern="0" dirty="0">
                <a:latin typeface="+mn-lt"/>
              </a:rPr>
              <a:t>设陷</a:t>
            </a:r>
            <a:r>
              <a:rPr lang="zh-CN" altLang="en-US" sz="1400" kern="0" dirty="0" smtClean="0">
                <a:latin typeface="+mn-lt"/>
              </a:rPr>
              <a:t>阱</a:t>
            </a:r>
            <a:r>
              <a:rPr lang="zh-CN" altLang="en-US" sz="1400" kern="0" dirty="0">
                <a:latin typeface="+mn-lt"/>
              </a:rPr>
              <a:t>”</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行动</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spcAft>
                <a:spcPts val="0"/>
              </a:spcAft>
              <a:buClr>
                <a:srgbClr val="003580"/>
              </a:buClr>
              <a:buFontTx/>
              <a:buChar cha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公司保障企业内部安全的行动</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spcAft>
                <a:spcPts val="0"/>
              </a:spcAft>
              <a:buClr>
                <a:srgbClr val="003580"/>
              </a:buClr>
              <a:buFontTx/>
              <a:buChar cha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过分热切的调查者或已经有关于“中国威胁论”或对华裔“种族</a:t>
            </a:r>
            <a:r>
              <a:rPr lang="zh-CN" altLang="en-US" sz="1400" kern="0" dirty="0">
                <a:latin typeface="+mn-lt"/>
              </a:rPr>
              <a:t>定性</a:t>
            </a: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”等先入为主观念的安保人员</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ts val="0"/>
              </a:spcAft>
              <a:buClr>
                <a:srgbClr val="003580"/>
              </a:buClr>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如果意识到潜在的计划或调查，应立即咨询私人律师获取独立法律意见</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685800" lvl="1" indent="-228600">
              <a:spcBef>
                <a:spcPts val="600"/>
              </a:spcBef>
              <a:spcAft>
                <a:spcPts val="0"/>
              </a:spcAft>
              <a:buClr>
                <a:srgbClr val="003580"/>
              </a:buClr>
              <a:buFontTx/>
              <a:buChar char="•"/>
            </a:pPr>
            <a:r>
              <a:rPr kumimoji="0" lang="zh-CN" altLang="en-US" sz="1400" b="0" u="none" strike="noStrike" kern="0" cap="none" spc="0" normalizeH="0" baseline="0" noProof="0" dirty="0" smtClean="0">
                <a:ln>
                  <a:noFill/>
                </a:ln>
                <a:solidFill>
                  <a:schemeClr val="tx1"/>
                </a:solidFill>
                <a:effectLst/>
                <a:uLnTx/>
                <a:uFillTx/>
                <a:latin typeface="+mn-lt"/>
                <a:ea typeface="+mn-ea"/>
                <a:cs typeface="+mn-cs"/>
              </a:rPr>
              <a:t>公司律师</a:t>
            </a:r>
            <a:r>
              <a:rPr kumimoji="0" lang="zh-CN" altLang="en-US" sz="1600" b="1" u="none" strike="noStrike" kern="0" cap="none" spc="0" normalizeH="0" baseline="0" noProof="0" dirty="0" smtClean="0">
                <a:ln>
                  <a:noFill/>
                </a:ln>
                <a:solidFill>
                  <a:schemeClr val="tx1"/>
                </a:solidFill>
                <a:effectLst/>
                <a:uLnTx/>
                <a:uFillTx/>
                <a:latin typeface="+mn-lt"/>
                <a:ea typeface="+mn-ea"/>
                <a:cs typeface="+mn-cs"/>
              </a:rPr>
              <a:t>不是</a:t>
            </a:r>
            <a:r>
              <a:rPr kumimoji="0" lang="zh-CN" altLang="en-US" sz="1400" b="0" u="none" strike="noStrike" kern="0" cap="none" spc="0" normalizeH="0" baseline="0" noProof="0" dirty="0" smtClean="0">
                <a:ln>
                  <a:noFill/>
                </a:ln>
                <a:solidFill>
                  <a:schemeClr val="tx1"/>
                </a:solidFill>
                <a:effectLst/>
                <a:uLnTx/>
                <a:uFillTx/>
                <a:latin typeface="+mn-lt"/>
                <a:ea typeface="+mn-ea"/>
                <a:cs typeface="+mn-cs"/>
              </a:rPr>
              <a:t>“私人律师”或独立</a:t>
            </a:r>
            <a:r>
              <a:rPr lang="zh-CN" altLang="en-US" sz="1400" kern="0" dirty="0" smtClean="0">
                <a:latin typeface="+mn-lt"/>
              </a:rPr>
              <a:t>顾问</a:t>
            </a:r>
            <a:endParaRPr lang="en-US" altLang="en-US" sz="1400" kern="0" dirty="0" smtClean="0">
              <a:latin typeface="+mn-lt"/>
            </a:endParaRPr>
          </a:p>
          <a:p>
            <a:pPr marL="685800" lvl="1" indent="-228600">
              <a:spcBef>
                <a:spcPts val="600"/>
              </a:spcBef>
              <a:spcAft>
                <a:spcPts val="0"/>
              </a:spcAft>
              <a:buClr>
                <a:srgbClr val="003580"/>
              </a:buClr>
              <a:buFontTx/>
              <a:buChar char="•"/>
            </a:pPr>
            <a:r>
              <a:rPr kumimoji="0" lang="zh-CN" altLang="en-US" sz="1600" b="1" u="none" strike="noStrike" kern="0" cap="none" spc="0" normalizeH="0" baseline="0" noProof="0" dirty="0" smtClean="0">
                <a:ln>
                  <a:noFill/>
                </a:ln>
                <a:solidFill>
                  <a:schemeClr val="tx1"/>
                </a:solidFill>
                <a:effectLst/>
                <a:uLnTx/>
                <a:uFillTx/>
                <a:latin typeface="+mn-lt"/>
                <a:ea typeface="+mn-ea"/>
                <a:cs typeface="+mn-cs"/>
              </a:rPr>
              <a:t>故意不当行为可能会被查处，并适用法律所允许的最大限度惩处</a:t>
            </a:r>
            <a:endParaRPr kumimoji="0" lang="en-US" sz="1600" b="1"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600"/>
              </a:spcBef>
              <a:spcAft>
                <a:spcPts val="0"/>
              </a:spcAft>
              <a:buClrTx/>
              <a:buSzTx/>
              <a:buFontTx/>
              <a:buChar char="•"/>
              <a:tabLst/>
              <a:defRPr/>
            </a:pPr>
            <a:endParaRPr kumimoji="0" lang="en-US" sz="14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259440647"/>
      </p:ext>
    </p:extLst>
  </p:cSld>
  <p:clrMapOvr>
    <a:masterClrMapping/>
  </p:clrMapOvr>
  <p:transition>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4038600" cy="4953000"/>
          </a:xfrm>
        </p:spPr>
        <p:txBody>
          <a:bodyPr>
            <a:noAutofit/>
          </a:bodyPr>
          <a:lstStyle/>
          <a:p>
            <a:pPr>
              <a:spcBef>
                <a:spcPts val="300"/>
              </a:spcBef>
              <a:spcAft>
                <a:spcPts val="300"/>
              </a:spcAft>
              <a:buClrTx/>
            </a:pPr>
            <a:r>
              <a:rPr lang="en-US" sz="1400" dirty="0"/>
              <a:t>Grave risks for such legal violations:  </a:t>
            </a:r>
            <a:endParaRPr lang="en-US" sz="1400" dirty="0" smtClean="0"/>
          </a:p>
          <a:p>
            <a:pPr lvl="1">
              <a:spcBef>
                <a:spcPts val="300"/>
              </a:spcBef>
              <a:spcAft>
                <a:spcPts val="300"/>
              </a:spcAft>
              <a:buClrTx/>
            </a:pPr>
            <a:r>
              <a:rPr lang="en-US" sz="1400" dirty="0"/>
              <a:t>F</a:t>
            </a:r>
            <a:r>
              <a:rPr lang="en-US" sz="1400" dirty="0" smtClean="0"/>
              <a:t>ines </a:t>
            </a:r>
          </a:p>
          <a:p>
            <a:pPr lvl="1">
              <a:spcBef>
                <a:spcPts val="300"/>
              </a:spcBef>
              <a:spcAft>
                <a:spcPts val="300"/>
              </a:spcAft>
              <a:buClrTx/>
            </a:pPr>
            <a:r>
              <a:rPr lang="en-US" sz="1400" dirty="0"/>
              <a:t>I</a:t>
            </a:r>
            <a:r>
              <a:rPr lang="en-US" sz="1400" dirty="0" smtClean="0"/>
              <a:t>mprisonment </a:t>
            </a:r>
          </a:p>
          <a:p>
            <a:pPr lvl="1">
              <a:spcBef>
                <a:spcPts val="300"/>
              </a:spcBef>
              <a:spcAft>
                <a:spcPts val="300"/>
              </a:spcAft>
              <a:buClrTx/>
            </a:pPr>
            <a:r>
              <a:rPr lang="en-US" sz="1400" dirty="0"/>
              <a:t>L</a:t>
            </a:r>
            <a:r>
              <a:rPr lang="en-US" sz="1400" dirty="0" smtClean="0"/>
              <a:t>oss </a:t>
            </a:r>
            <a:r>
              <a:rPr lang="en-US" sz="1400" dirty="0"/>
              <a:t>of reputation and </a:t>
            </a:r>
            <a:r>
              <a:rPr lang="en-US" sz="1400" dirty="0" smtClean="0"/>
              <a:t>job (including permanent record of previous criminal activity)</a:t>
            </a:r>
          </a:p>
          <a:p>
            <a:pPr lvl="1">
              <a:spcBef>
                <a:spcPts val="300"/>
              </a:spcBef>
              <a:spcAft>
                <a:spcPts val="300"/>
              </a:spcAft>
              <a:buClrTx/>
            </a:pPr>
            <a:r>
              <a:rPr lang="en-US" sz="1400" dirty="0" smtClean="0"/>
              <a:t>Civil litigation and potential exposure for further damages</a:t>
            </a:r>
          </a:p>
          <a:p>
            <a:pPr lvl="1">
              <a:spcBef>
                <a:spcPts val="300"/>
              </a:spcBef>
              <a:spcAft>
                <a:spcPts val="300"/>
              </a:spcAft>
              <a:buClrTx/>
            </a:pPr>
            <a:r>
              <a:rPr lang="en-US" sz="1400" dirty="0"/>
              <a:t>J</a:t>
            </a:r>
            <a:r>
              <a:rPr lang="en-US" sz="1400" dirty="0" smtClean="0"/>
              <a:t>eopardy </a:t>
            </a:r>
            <a:r>
              <a:rPr lang="en-US" sz="1400" dirty="0"/>
              <a:t>to U.S. visa </a:t>
            </a:r>
            <a:r>
              <a:rPr lang="en-US" sz="1400" dirty="0" smtClean="0"/>
              <a:t>status</a:t>
            </a:r>
          </a:p>
          <a:p>
            <a:pPr lvl="1">
              <a:spcBef>
                <a:spcPts val="300"/>
              </a:spcBef>
              <a:spcAft>
                <a:spcPts val="300"/>
              </a:spcAft>
              <a:buClrTx/>
            </a:pPr>
            <a:r>
              <a:rPr lang="en-US" sz="1400" dirty="0" smtClean="0"/>
              <a:t>Jeopardy to naturalization process toward </a:t>
            </a:r>
            <a:r>
              <a:rPr lang="en-US" sz="1400" dirty="0"/>
              <a:t>U.S. </a:t>
            </a:r>
            <a:r>
              <a:rPr lang="en-US" sz="1400" dirty="0" smtClean="0"/>
              <a:t>citizenship</a:t>
            </a:r>
          </a:p>
          <a:p>
            <a:pPr lvl="1">
              <a:spcBef>
                <a:spcPts val="300"/>
              </a:spcBef>
              <a:spcAft>
                <a:spcPts val="300"/>
              </a:spcAft>
              <a:buClrTx/>
            </a:pPr>
            <a:r>
              <a:rPr lang="en-US" sz="1400" dirty="0" smtClean="0"/>
              <a:t>Collateral damage to family members, friends</a:t>
            </a:r>
          </a:p>
          <a:p>
            <a:pPr lvl="1">
              <a:spcBef>
                <a:spcPts val="300"/>
              </a:spcBef>
              <a:spcAft>
                <a:spcPts val="300"/>
              </a:spcAft>
              <a:buClrTx/>
            </a:pPr>
            <a:r>
              <a:rPr lang="en-US" sz="1400" dirty="0" smtClean="0"/>
              <a:t>Collateral damage to companies, investors, co-workers</a:t>
            </a:r>
          </a:p>
          <a:p>
            <a:pPr>
              <a:spcBef>
                <a:spcPts val="300"/>
              </a:spcBef>
              <a:spcAft>
                <a:spcPts val="300"/>
              </a:spcAft>
              <a:buClrTx/>
            </a:pPr>
            <a:r>
              <a:rPr lang="en-US" sz="1400" i="1" dirty="0" smtClean="0"/>
              <a:t>Best course is to be fully aware of one’s legal responsibilities</a:t>
            </a:r>
            <a:r>
              <a:rPr lang="en-US" sz="1400" i="1" dirty="0"/>
              <a:t> </a:t>
            </a:r>
            <a:r>
              <a:rPr lang="en-US" sz="1400" i="1" dirty="0" smtClean="0"/>
              <a:t>under U.S. law and to avoid conduct that would create potential violation risks or appearance of such risks!</a:t>
            </a:r>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Take-Away Guidance</a:t>
            </a:r>
          </a:p>
          <a:p>
            <a:pPr algn="ctr">
              <a:spcBef>
                <a:spcPts val="600"/>
              </a:spcBef>
            </a:pPr>
            <a:r>
              <a:rPr lang="zh-CN" altLang="en-US" sz="3000" b="0" kern="0" dirty="0" smtClean="0">
                <a:solidFill>
                  <a:schemeClr val="tx1"/>
                </a:solidFill>
              </a:rPr>
              <a:t>重点指引</a:t>
            </a:r>
            <a:endParaRPr lang="en-US" sz="3000" b="0" kern="0" dirty="0" smtClean="0">
              <a:solidFill>
                <a:schemeClr val="tx1"/>
              </a:solidFill>
            </a:endParaRPr>
          </a:p>
        </p:txBody>
      </p:sp>
      <p:sp>
        <p:nvSpPr>
          <p:cNvPr id="7" name="Content Placeholder 2"/>
          <p:cNvSpPr txBox="1">
            <a:spLocks/>
          </p:cNvSpPr>
          <p:nvPr/>
        </p:nvSpPr>
        <p:spPr bwMode="auto">
          <a:xfrm>
            <a:off x="4648200" y="1447800"/>
            <a:ext cx="40386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28600" marR="0" lvl="0" indent="-228600" algn="l" defTabSz="914400" rtl="0" eaLnBrk="1" fontAlgn="base" latinLnBrk="0" hangingPunct="1">
              <a:lnSpc>
                <a:spcPct val="100000"/>
              </a:lnSpc>
              <a:spcBef>
                <a:spcPts val="1200"/>
              </a:spcBef>
              <a:spcAft>
                <a:spcPct val="0"/>
              </a:spcAft>
              <a:buClr>
                <a:srgbClr val="003580"/>
              </a:buClr>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ea typeface="+mn-ea"/>
                <a:cs typeface="+mn-cs"/>
              </a:rPr>
              <a:t>此类违法行为的严重风险：</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base" latinLnBrk="0" hangingPunct="1">
              <a:lnSpc>
                <a:spcPct val="100000"/>
              </a:lnSpc>
              <a:spcBef>
                <a:spcPts val="1200"/>
              </a:spcBef>
              <a:spcAft>
                <a:spcPct val="0"/>
              </a:spcAft>
              <a:buClr>
                <a:srgbClr val="003580"/>
              </a:buClr>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rPr>
              <a:t>罚款</a:t>
            </a:r>
            <a:endParaRPr kumimoji="0" lang="en-US"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1200"/>
              </a:spcBef>
              <a:spcAft>
                <a:spcPct val="0"/>
              </a:spcAft>
              <a:buClr>
                <a:srgbClr val="003580"/>
              </a:buClr>
              <a:buSzTx/>
              <a:buFontTx/>
              <a:buChar char="•"/>
              <a:tabLst/>
              <a:defRPr/>
            </a:pPr>
            <a:r>
              <a:rPr lang="zh-CN" altLang="en-US" sz="1400" kern="0" dirty="0">
                <a:latin typeface="+mn-lt"/>
              </a:rPr>
              <a:t>监禁</a:t>
            </a:r>
            <a:endParaRPr kumimoji="0" lang="en-US"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1200"/>
              </a:spcBef>
              <a:spcAft>
                <a:spcPct val="0"/>
              </a:spcAft>
              <a:buClr>
                <a:srgbClr val="003580"/>
              </a:buClr>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rPr>
              <a:t>声誉和工作损失（包括永久的犯罪活动记录）</a:t>
            </a:r>
            <a:endParaRPr kumimoji="0" lang="en-US"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1200"/>
              </a:spcBef>
              <a:spcAft>
                <a:spcPct val="0"/>
              </a:spcAft>
              <a:buClr>
                <a:srgbClr val="003580"/>
              </a:buClr>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rPr>
              <a:t>民事诉讼和</a:t>
            </a:r>
            <a:r>
              <a:rPr lang="zh-CN" altLang="en-US" sz="1400" kern="0" dirty="0">
                <a:latin typeface="+mn-lt"/>
              </a:rPr>
              <a:t>更</a:t>
            </a:r>
            <a:r>
              <a:rPr lang="zh-CN" altLang="en-US" sz="1400" kern="0" dirty="0" smtClean="0">
                <a:latin typeface="+mn-lt"/>
              </a:rPr>
              <a:t>大损害</a:t>
            </a:r>
            <a:r>
              <a:rPr kumimoji="0" lang="zh-CN" altLang="en-US" sz="1400" b="0" i="0" u="none" strike="noStrike" kern="0" cap="none" spc="0" normalizeH="0" baseline="0" noProof="0" dirty="0" smtClean="0">
                <a:ln>
                  <a:noFill/>
                </a:ln>
                <a:solidFill>
                  <a:schemeClr val="tx1"/>
                </a:solidFill>
                <a:effectLst/>
                <a:uLnTx/>
                <a:uFillTx/>
                <a:latin typeface="+mn-lt"/>
              </a:rPr>
              <a:t>的潜在风险</a:t>
            </a:r>
            <a:endParaRPr kumimoji="0" lang="en-US"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1200"/>
              </a:spcBef>
              <a:spcAft>
                <a:spcPct val="0"/>
              </a:spcAft>
              <a:buClr>
                <a:srgbClr val="003580"/>
              </a:buClr>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rPr>
              <a:t>危害到美国的签证状态</a:t>
            </a:r>
            <a:endParaRPr kumimoji="0" lang="en-US"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1200"/>
              </a:spcBef>
              <a:spcAft>
                <a:spcPct val="0"/>
              </a:spcAft>
              <a:buClr>
                <a:srgbClr val="003580"/>
              </a:buClr>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rPr>
              <a:t>危害归化入籍过程</a:t>
            </a:r>
            <a:endParaRPr kumimoji="0" lang="en-US"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1200"/>
              </a:spcBef>
              <a:spcAft>
                <a:spcPct val="0"/>
              </a:spcAft>
              <a:buClr>
                <a:srgbClr val="003580"/>
              </a:buClr>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rPr>
              <a:t>对家人、朋友的连带损害</a:t>
            </a:r>
            <a:endParaRPr kumimoji="0" lang="en-US" sz="1400" b="0" i="0" u="none" strike="noStrike" kern="0" cap="none" spc="0" normalizeH="0" baseline="0" noProof="0" dirty="0" smtClean="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ts val="1200"/>
              </a:spcBef>
              <a:spcAft>
                <a:spcPct val="0"/>
              </a:spcAft>
              <a:buClr>
                <a:srgbClr val="003580"/>
              </a:buClr>
              <a:buSzTx/>
              <a:buFontTx/>
              <a:buChar char="•"/>
              <a:tabLst/>
              <a:defRPr/>
            </a:pPr>
            <a:r>
              <a:rPr kumimoji="0" lang="zh-CN" altLang="en-US" sz="1400" b="0" i="0" u="none" strike="noStrike" kern="0" cap="none" spc="0" normalizeH="0" baseline="0" noProof="0" dirty="0" smtClean="0">
                <a:ln>
                  <a:noFill/>
                </a:ln>
                <a:solidFill>
                  <a:schemeClr val="tx1"/>
                </a:solidFill>
                <a:effectLst/>
                <a:uLnTx/>
                <a:uFillTx/>
                <a:latin typeface="+mn-lt"/>
              </a:rPr>
              <a:t>对公司、投资者、同事的连带损害</a:t>
            </a:r>
            <a:endParaRPr kumimoji="0" lang="en-US" sz="1400" b="0" i="0" u="none" strike="noStrike" kern="0" cap="none" spc="0" normalizeH="0" baseline="0" noProof="0" dirty="0" smtClean="0">
              <a:ln>
                <a:noFill/>
              </a:ln>
              <a:solidFill>
                <a:schemeClr val="tx1"/>
              </a:solidFill>
              <a:effectLst/>
              <a:uLnTx/>
              <a:uFillTx/>
              <a:latin typeface="+mn-lt"/>
            </a:endParaRPr>
          </a:p>
          <a:p>
            <a:pPr marL="228600" marR="0" lvl="0" indent="-228600" algn="l" defTabSz="914400" rtl="0" eaLnBrk="1" fontAlgn="base" latinLnBrk="0" hangingPunct="1">
              <a:lnSpc>
                <a:spcPct val="100000"/>
              </a:lnSpc>
              <a:spcBef>
                <a:spcPts val="1200"/>
              </a:spcBef>
              <a:spcAft>
                <a:spcPct val="0"/>
              </a:spcAft>
              <a:buClr>
                <a:srgbClr val="003580"/>
              </a:buClr>
              <a:buSzTx/>
              <a:buFontTx/>
              <a:buChar char="•"/>
              <a:tabLst/>
              <a:defRPr/>
            </a:pPr>
            <a:r>
              <a:rPr kumimoji="0" lang="zh-CN" altLang="en-US" sz="1400" b="1" u="none" strike="noStrike" kern="0" cap="none" spc="0" normalizeH="0" baseline="0" noProof="0" dirty="0" smtClean="0">
                <a:ln>
                  <a:noFill/>
                </a:ln>
                <a:solidFill>
                  <a:schemeClr val="tx1"/>
                </a:solidFill>
                <a:effectLst/>
                <a:uLnTx/>
                <a:uFillTx/>
                <a:latin typeface="+mn-lt"/>
                <a:ea typeface="+mn-ea"/>
                <a:cs typeface="+mn-cs"/>
              </a:rPr>
              <a:t>最好的办法是要充分认识到个人依照美国法律规定应承担的法律责任，避免造成潜在违规</a:t>
            </a:r>
            <a:r>
              <a:rPr lang="zh-CN" altLang="en-US" sz="1400" b="1" kern="0" noProof="0" dirty="0">
                <a:latin typeface="+mn-lt"/>
              </a:rPr>
              <a:t>的</a:t>
            </a:r>
            <a:r>
              <a:rPr kumimoji="0" lang="zh-CN" altLang="en-US" sz="1400" b="1" u="none" strike="noStrike" kern="0" cap="none" spc="0" normalizeH="0" baseline="0" noProof="0" dirty="0" smtClean="0">
                <a:ln>
                  <a:noFill/>
                </a:ln>
                <a:solidFill>
                  <a:schemeClr val="tx1"/>
                </a:solidFill>
                <a:effectLst/>
                <a:uLnTx/>
                <a:uFillTx/>
                <a:latin typeface="+mn-lt"/>
                <a:ea typeface="+mn-ea"/>
                <a:cs typeface="+mn-cs"/>
              </a:rPr>
              <a:t>风险或看</a:t>
            </a:r>
            <a:r>
              <a:rPr lang="zh-CN" altLang="en-US" sz="1400" b="1" kern="0" dirty="0">
                <a:latin typeface="+mn-lt"/>
              </a:rPr>
              <a:t>似</a:t>
            </a:r>
            <a:r>
              <a:rPr kumimoji="0" lang="zh-CN" altLang="en-US" sz="1400" b="1" u="none" strike="noStrike" kern="0" cap="none" spc="0" normalizeH="0" baseline="0" noProof="0" dirty="0" smtClean="0">
                <a:ln>
                  <a:noFill/>
                </a:ln>
                <a:solidFill>
                  <a:schemeClr val="tx1"/>
                </a:solidFill>
                <a:effectLst/>
                <a:uLnTx/>
                <a:uFillTx/>
                <a:latin typeface="+mn-lt"/>
                <a:ea typeface="+mn-ea"/>
                <a:cs typeface="+mn-cs"/>
              </a:rPr>
              <a:t>有类似风险的行为</a:t>
            </a:r>
            <a:r>
              <a:rPr lang="en-US" altLang="zh-CN" sz="1400" b="1" kern="0" dirty="0" smtClean="0">
                <a:latin typeface="+mn-lt"/>
              </a:rPr>
              <a:t>!</a:t>
            </a:r>
            <a:endParaRPr kumimoji="0" lang="en-US" sz="1400" b="1" u="none" strike="noStrike" kern="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100000"/>
              </a:lnSpc>
              <a:spcBef>
                <a:spcPts val="300"/>
              </a:spcBef>
              <a:spcAft>
                <a:spcPts val="300"/>
              </a:spcAft>
              <a:buClrTx/>
              <a:buSzTx/>
              <a:buFontTx/>
              <a:buChar char="•"/>
              <a:tabLst/>
              <a:defRPr/>
            </a:pPr>
            <a:endParaRPr kumimoji="0" lang="en-US" sz="1400" b="0" i="1"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563209673"/>
      </p:ext>
    </p:extLst>
  </p:cSld>
  <p:clrMapOvr>
    <a:masterClrMapping/>
  </p:clrMapOvr>
  <p:transition>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06963"/>
          </a:xfrm>
        </p:spPr>
        <p:txBody>
          <a:bodyPr>
            <a:normAutofit fontScale="62500" lnSpcReduction="20000"/>
          </a:bodyPr>
          <a:lstStyle/>
          <a:p>
            <a:pPr marL="0" indent="0" algn="ctr">
              <a:lnSpc>
                <a:spcPct val="120000"/>
              </a:lnSpc>
              <a:spcBef>
                <a:spcPts val="300"/>
              </a:spcBef>
              <a:spcAft>
                <a:spcPts val="300"/>
              </a:spcAft>
              <a:buNone/>
            </a:pPr>
            <a:r>
              <a:rPr lang="en-US" sz="2600" b="1" dirty="0" smtClean="0"/>
              <a:t>Committee of 100 </a:t>
            </a:r>
          </a:p>
          <a:p>
            <a:pPr marL="0" indent="0" algn="ctr">
              <a:lnSpc>
                <a:spcPct val="120000"/>
              </a:lnSpc>
              <a:spcBef>
                <a:spcPts val="300"/>
              </a:spcBef>
              <a:spcAft>
                <a:spcPts val="300"/>
              </a:spcAft>
              <a:buNone/>
            </a:pPr>
            <a:r>
              <a:rPr lang="en-US" sz="2600" dirty="0" smtClean="0"/>
              <a:t>257 </a:t>
            </a:r>
            <a:r>
              <a:rPr lang="en-US" sz="2600" dirty="0"/>
              <a:t>Park Avenue </a:t>
            </a:r>
            <a:r>
              <a:rPr lang="en-US" sz="2600" dirty="0" smtClean="0"/>
              <a:t>South, 19th Fl.</a:t>
            </a:r>
          </a:p>
          <a:p>
            <a:pPr marL="0" indent="0" algn="ctr">
              <a:lnSpc>
                <a:spcPct val="120000"/>
              </a:lnSpc>
              <a:spcBef>
                <a:spcPts val="300"/>
              </a:spcBef>
              <a:spcAft>
                <a:spcPts val="300"/>
              </a:spcAft>
              <a:buNone/>
            </a:pPr>
            <a:r>
              <a:rPr lang="en-US" sz="2600" dirty="0" smtClean="0"/>
              <a:t>New </a:t>
            </a:r>
            <a:r>
              <a:rPr lang="en-US" sz="2600" dirty="0"/>
              <a:t>York, NY </a:t>
            </a:r>
            <a:r>
              <a:rPr lang="en-US" sz="2600" dirty="0" smtClean="0"/>
              <a:t>10010</a:t>
            </a:r>
          </a:p>
          <a:p>
            <a:pPr marL="0" indent="0" algn="ctr">
              <a:lnSpc>
                <a:spcPct val="120000"/>
              </a:lnSpc>
              <a:spcBef>
                <a:spcPts val="300"/>
              </a:spcBef>
              <a:spcAft>
                <a:spcPts val="300"/>
              </a:spcAft>
              <a:buNone/>
            </a:pPr>
            <a:r>
              <a:rPr lang="zh-CN" altLang="en-US" sz="2400" b="1" dirty="0" smtClean="0"/>
              <a:t>百人会</a:t>
            </a:r>
            <a:endParaRPr lang="en-US" altLang="zh-CN" sz="2400" dirty="0" smtClean="0"/>
          </a:p>
          <a:p>
            <a:pPr marL="0" indent="0" algn="ctr">
              <a:lnSpc>
                <a:spcPct val="120000"/>
              </a:lnSpc>
              <a:spcBef>
                <a:spcPts val="300"/>
              </a:spcBef>
              <a:spcAft>
                <a:spcPts val="300"/>
              </a:spcAft>
              <a:buNone/>
            </a:pPr>
            <a:r>
              <a:rPr lang="en-US" altLang="zh-CN" sz="2400" dirty="0" smtClean="0"/>
              <a:t>257</a:t>
            </a:r>
            <a:r>
              <a:rPr lang="zh-CN" altLang="en-US" sz="2400" dirty="0" smtClean="0"/>
              <a:t>号公园大道南，</a:t>
            </a:r>
            <a:r>
              <a:rPr lang="en-US" sz="2400" dirty="0" smtClean="0"/>
              <a:t>19</a:t>
            </a:r>
            <a:r>
              <a:rPr lang="zh-CN" altLang="en-US" sz="2400" dirty="0" smtClean="0"/>
              <a:t>层</a:t>
            </a:r>
            <a:endParaRPr lang="en-US" altLang="zh-CN" sz="2400" dirty="0" smtClean="0"/>
          </a:p>
          <a:p>
            <a:pPr marL="0" indent="0" algn="ctr">
              <a:lnSpc>
                <a:spcPct val="120000"/>
              </a:lnSpc>
              <a:spcBef>
                <a:spcPts val="300"/>
              </a:spcBef>
              <a:spcAft>
                <a:spcPts val="300"/>
              </a:spcAft>
              <a:buNone/>
            </a:pPr>
            <a:r>
              <a:rPr lang="zh-CN" altLang="en-US" sz="2400" dirty="0" smtClean="0"/>
              <a:t>纽约市，纽约州 邮编：</a:t>
            </a:r>
            <a:r>
              <a:rPr lang="en-US" sz="2400" dirty="0" smtClean="0"/>
              <a:t> 10010</a:t>
            </a:r>
            <a:r>
              <a:rPr lang="zh-CN" altLang="en-US" sz="2400" dirty="0" smtClean="0"/>
              <a:t> </a:t>
            </a:r>
            <a:r>
              <a:rPr lang="en-US" sz="2600" dirty="0" smtClean="0"/>
              <a:t/>
            </a:r>
            <a:br>
              <a:rPr lang="en-US" sz="2600" dirty="0" smtClean="0"/>
            </a:br>
            <a:r>
              <a:rPr lang="zh-CN" altLang="en-US" sz="2600" dirty="0" smtClean="0"/>
              <a:t>电话 </a:t>
            </a:r>
            <a:r>
              <a:rPr lang="en-US" sz="2600" dirty="0" smtClean="0"/>
              <a:t>Phone</a:t>
            </a:r>
            <a:r>
              <a:rPr lang="en-US" sz="2600" dirty="0"/>
              <a:t>: </a:t>
            </a:r>
            <a:r>
              <a:rPr lang="en-US" sz="2600" dirty="0" smtClean="0"/>
              <a:t>212-371-6565</a:t>
            </a:r>
            <a:br>
              <a:rPr lang="en-US" sz="2600" dirty="0" smtClean="0"/>
            </a:br>
            <a:r>
              <a:rPr lang="zh-CN" altLang="en-US" sz="2600" dirty="0" smtClean="0"/>
              <a:t>传真 </a:t>
            </a:r>
            <a:r>
              <a:rPr lang="en-US" sz="2600" dirty="0" smtClean="0"/>
              <a:t>Fax</a:t>
            </a:r>
            <a:r>
              <a:rPr lang="en-US" sz="2600" dirty="0"/>
              <a:t>: </a:t>
            </a:r>
            <a:r>
              <a:rPr lang="en-US" sz="2600" dirty="0" smtClean="0"/>
              <a:t>212-371-9009</a:t>
            </a:r>
            <a:br>
              <a:rPr lang="en-US" sz="2600" dirty="0" smtClean="0"/>
            </a:br>
            <a:r>
              <a:rPr lang="en-US" sz="2600" dirty="0" smtClean="0"/>
              <a:t>www.committee100.org </a:t>
            </a:r>
          </a:p>
          <a:p>
            <a:pPr marL="0" indent="0" algn="ctr">
              <a:lnSpc>
                <a:spcPct val="120000"/>
              </a:lnSpc>
              <a:spcBef>
                <a:spcPts val="300"/>
              </a:spcBef>
              <a:spcAft>
                <a:spcPts val="300"/>
              </a:spcAft>
              <a:buNone/>
            </a:pPr>
            <a:endParaRPr lang="en-US" dirty="0"/>
          </a:p>
          <a:p>
            <a:pPr marL="0" indent="0" algn="ctr">
              <a:lnSpc>
                <a:spcPct val="120000"/>
              </a:lnSpc>
              <a:spcBef>
                <a:spcPts val="300"/>
              </a:spcBef>
              <a:spcAft>
                <a:spcPts val="300"/>
              </a:spcAft>
              <a:buNone/>
            </a:pPr>
            <a:r>
              <a:rPr lang="en-US" sz="2000" i="1" dirty="0" smtClean="0"/>
              <a:t>THESE MATERIALS AND ANY PRESENTATION BASED THEREON ARE SOLELY FOR GENERAL EDUCATIONAL PURPOSES TO PROMOTE PUBLIC DISCUSSION AND UNDERSTANDING.  THEY ARE NOT INTENDED TO BE, AND SHOULD NOT BE TAKEN AS, LEGAL ADVICE.  ANYONE WITH A SPECIFIC LEGAL QUESTION SHOULD RETAIN AND CONSULT QUALIFIED LEGAL COUNSEL.</a:t>
            </a:r>
          </a:p>
          <a:p>
            <a:pPr marL="0" indent="0" algn="ctr">
              <a:lnSpc>
                <a:spcPct val="120000"/>
              </a:lnSpc>
              <a:spcBef>
                <a:spcPts val="300"/>
              </a:spcBef>
              <a:spcAft>
                <a:spcPts val="300"/>
              </a:spcAft>
              <a:buNone/>
            </a:pPr>
            <a:r>
              <a:rPr lang="zh-CN" altLang="en-US" sz="2100" i="1" dirty="0" smtClean="0"/>
              <a:t>以上材料和基于此的任何演示</a:t>
            </a:r>
            <a:r>
              <a:rPr lang="zh-CN" altLang="en-US" sz="2100" i="1" smtClean="0"/>
              <a:t>只可用作</a:t>
            </a:r>
            <a:r>
              <a:rPr lang="zh-CN" altLang="en-US" sz="2100" i="1" dirty="0" smtClean="0"/>
              <a:t>一般性</a:t>
            </a:r>
            <a:r>
              <a:rPr lang="zh-CN" altLang="en-US" sz="2100" i="1" smtClean="0"/>
              <a:t>教育目</a:t>
            </a:r>
            <a:r>
              <a:rPr lang="zh-CN" altLang="en-US" sz="2100" i="1" dirty="0" smtClean="0"/>
              <a:t>的，以促进公开的讨论和理解。它</a:t>
            </a:r>
            <a:r>
              <a:rPr lang="zh-CN" altLang="en-US" sz="2100" i="1" smtClean="0"/>
              <a:t>们不</a:t>
            </a:r>
            <a:r>
              <a:rPr lang="zh-CN" altLang="en-US" sz="2100" i="1"/>
              <a:t>意</a:t>
            </a:r>
            <a:r>
              <a:rPr lang="zh-CN" altLang="en-US" sz="2100" i="1" smtClean="0"/>
              <a:t>图作为也</a:t>
            </a:r>
            <a:r>
              <a:rPr lang="zh-CN" altLang="en-US" sz="2100" i="1" dirty="0" smtClean="0"/>
              <a:t>不应该被视为法律咨询。任何人有</a:t>
            </a:r>
            <a:r>
              <a:rPr lang="zh-CN" altLang="en-US" sz="2100" i="1" smtClean="0"/>
              <a:t>具体法</a:t>
            </a:r>
            <a:r>
              <a:rPr lang="zh-CN" altLang="en-US" sz="2100" i="1" dirty="0" smtClean="0"/>
              <a:t>律问题应保留并咨询有</a:t>
            </a:r>
            <a:r>
              <a:rPr lang="zh-CN" altLang="en-US" i="1" dirty="0" smtClean="0"/>
              <a:t>资质</a:t>
            </a:r>
            <a:r>
              <a:rPr lang="zh-CN" altLang="en-US" sz="2100" i="1" dirty="0" smtClean="0"/>
              <a:t>的法律顾问。</a:t>
            </a:r>
            <a:endParaRPr lang="en-US" altLang="en-US" sz="2100" i="1" dirty="0" smtClean="0"/>
          </a:p>
          <a:p>
            <a:pPr marL="0" indent="0" algn="ctr">
              <a:lnSpc>
                <a:spcPct val="120000"/>
              </a:lnSpc>
              <a:spcBef>
                <a:spcPts val="300"/>
              </a:spcBef>
              <a:spcAft>
                <a:spcPts val="300"/>
              </a:spcAft>
              <a:buNone/>
            </a:pPr>
            <a:endParaRPr lang="en-US" sz="2000" i="1" dirty="0" smtClean="0"/>
          </a:p>
          <a:p>
            <a:pPr marL="0" indent="0" algn="ctr">
              <a:lnSpc>
                <a:spcPct val="120000"/>
              </a:lnSpc>
              <a:spcBef>
                <a:spcPts val="300"/>
              </a:spcBef>
              <a:spcAft>
                <a:spcPts val="300"/>
              </a:spcAft>
              <a:buNone/>
            </a:pPr>
            <a:r>
              <a:rPr lang="en-US" sz="2000" dirty="0" smtClean="0"/>
              <a:t>© Committee of 100 2015.  All rights retained.</a:t>
            </a:r>
            <a:endParaRPr lang="en-US" sz="2000" dirty="0"/>
          </a:p>
        </p:txBody>
      </p:sp>
      <p:pic>
        <p:nvPicPr>
          <p:cNvPr id="6"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bwMode="auto">
          <a:xfrm>
            <a:off x="762000" y="3048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spcBef>
                <a:spcPts val="600"/>
              </a:spcBef>
            </a:pPr>
            <a:r>
              <a:rPr lang="en-US" sz="3000" b="0" kern="0" dirty="0" smtClean="0">
                <a:solidFill>
                  <a:schemeClr val="tx1"/>
                </a:solidFill>
              </a:rPr>
              <a:t>Take-Away Guidance</a:t>
            </a:r>
          </a:p>
          <a:p>
            <a:pPr algn="ctr">
              <a:spcBef>
                <a:spcPts val="600"/>
              </a:spcBef>
            </a:pPr>
            <a:r>
              <a:rPr lang="zh-CN" altLang="en-US" sz="3000" b="0" kern="0" dirty="0" smtClean="0">
                <a:solidFill>
                  <a:schemeClr val="tx1"/>
                </a:solidFill>
              </a:rPr>
              <a:t>重点指引</a:t>
            </a:r>
            <a:endParaRPr lang="en-US" sz="3000" b="0" kern="0" dirty="0" smtClean="0">
              <a:solidFill>
                <a:schemeClr val="tx1"/>
              </a:solidFill>
            </a:endParaRPr>
          </a:p>
        </p:txBody>
      </p:sp>
    </p:spTree>
    <p:extLst>
      <p:ext uri="{BB962C8B-B14F-4D97-AF65-F5344CB8AC3E}">
        <p14:creationId xmlns:p14="http://schemas.microsoft.com/office/powerpoint/2010/main" xmlns="" val="1674014060"/>
      </p:ext>
    </p:extLst>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itle 1"/>
          <p:cNvSpPr txBox="1">
            <a:spLocks/>
          </p:cNvSpPr>
          <p:nvPr/>
        </p:nvSpPr>
        <p:spPr bwMode="auto">
          <a:xfrm>
            <a:off x="762000" y="228600"/>
            <a:ext cx="76200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3600" b="1">
                <a:solidFill>
                  <a:srgbClr val="003580"/>
                </a:solidFill>
                <a:latin typeface="+mj-lt"/>
                <a:ea typeface="+mj-ea"/>
                <a:cs typeface="+mj-cs"/>
              </a:defRPr>
            </a:lvl1pPr>
            <a:lvl2pPr algn="l" rtl="0" eaLnBrk="1" fontAlgn="base" hangingPunct="1">
              <a:lnSpc>
                <a:spcPct val="90000"/>
              </a:lnSpc>
              <a:spcBef>
                <a:spcPct val="0"/>
              </a:spcBef>
              <a:spcAft>
                <a:spcPct val="0"/>
              </a:spcAft>
              <a:defRPr sz="3600" b="1">
                <a:solidFill>
                  <a:srgbClr val="003399"/>
                </a:solidFill>
                <a:latin typeface="Arial Narrow" pitchFamily="34" charset="0"/>
              </a:defRPr>
            </a:lvl2pPr>
            <a:lvl3pPr algn="l" rtl="0" eaLnBrk="1" fontAlgn="base" hangingPunct="1">
              <a:lnSpc>
                <a:spcPct val="90000"/>
              </a:lnSpc>
              <a:spcBef>
                <a:spcPct val="0"/>
              </a:spcBef>
              <a:spcAft>
                <a:spcPct val="0"/>
              </a:spcAft>
              <a:defRPr sz="3600" b="1">
                <a:solidFill>
                  <a:srgbClr val="003399"/>
                </a:solidFill>
                <a:latin typeface="Arial Narrow" pitchFamily="34" charset="0"/>
              </a:defRPr>
            </a:lvl3pPr>
            <a:lvl4pPr algn="l" rtl="0" eaLnBrk="1" fontAlgn="base" hangingPunct="1">
              <a:lnSpc>
                <a:spcPct val="90000"/>
              </a:lnSpc>
              <a:spcBef>
                <a:spcPct val="0"/>
              </a:spcBef>
              <a:spcAft>
                <a:spcPct val="0"/>
              </a:spcAft>
              <a:defRPr sz="3600" b="1">
                <a:solidFill>
                  <a:srgbClr val="003399"/>
                </a:solidFill>
                <a:latin typeface="Arial Narrow" pitchFamily="34" charset="0"/>
              </a:defRPr>
            </a:lvl4pPr>
            <a:lvl5pPr algn="l" rtl="0" eaLnBrk="1" fontAlgn="base" hangingPunct="1">
              <a:lnSpc>
                <a:spcPct val="90000"/>
              </a:lnSpc>
              <a:spcBef>
                <a:spcPct val="0"/>
              </a:spcBef>
              <a:spcAft>
                <a:spcPct val="0"/>
              </a:spcAft>
              <a:defRPr sz="3600" b="1">
                <a:solidFill>
                  <a:srgbClr val="003399"/>
                </a:solidFill>
                <a:latin typeface="Arial Narrow" pitchFamily="34" charset="0"/>
              </a:defRPr>
            </a:lvl5pPr>
            <a:lvl6pPr marL="457200" algn="l" rtl="0" eaLnBrk="1" fontAlgn="base" hangingPunct="1">
              <a:lnSpc>
                <a:spcPct val="90000"/>
              </a:lnSpc>
              <a:spcBef>
                <a:spcPct val="0"/>
              </a:spcBef>
              <a:spcAft>
                <a:spcPct val="0"/>
              </a:spcAft>
              <a:defRPr sz="3600" b="1">
                <a:solidFill>
                  <a:srgbClr val="003399"/>
                </a:solidFill>
                <a:latin typeface="Arial Narrow" pitchFamily="34" charset="0"/>
              </a:defRPr>
            </a:lvl6pPr>
            <a:lvl7pPr marL="914400" algn="l" rtl="0" eaLnBrk="1" fontAlgn="base" hangingPunct="1">
              <a:lnSpc>
                <a:spcPct val="90000"/>
              </a:lnSpc>
              <a:spcBef>
                <a:spcPct val="0"/>
              </a:spcBef>
              <a:spcAft>
                <a:spcPct val="0"/>
              </a:spcAft>
              <a:defRPr sz="3600" b="1">
                <a:solidFill>
                  <a:srgbClr val="003399"/>
                </a:solidFill>
                <a:latin typeface="Arial Narrow" pitchFamily="34" charset="0"/>
              </a:defRPr>
            </a:lvl7pPr>
            <a:lvl8pPr marL="1371600" algn="l" rtl="0" eaLnBrk="1" fontAlgn="base" hangingPunct="1">
              <a:lnSpc>
                <a:spcPct val="90000"/>
              </a:lnSpc>
              <a:spcBef>
                <a:spcPct val="0"/>
              </a:spcBef>
              <a:spcAft>
                <a:spcPct val="0"/>
              </a:spcAft>
              <a:defRPr sz="3600" b="1">
                <a:solidFill>
                  <a:srgbClr val="003399"/>
                </a:solidFill>
                <a:latin typeface="Arial Narrow" pitchFamily="34" charset="0"/>
              </a:defRPr>
            </a:lvl8pPr>
            <a:lvl9pPr marL="1828800" algn="l" rtl="0" eaLnBrk="1" fontAlgn="base" hangingPunct="1">
              <a:lnSpc>
                <a:spcPct val="90000"/>
              </a:lnSpc>
              <a:spcBef>
                <a:spcPct val="0"/>
              </a:spcBef>
              <a:spcAft>
                <a:spcPct val="0"/>
              </a:spcAft>
              <a:defRPr sz="3600" b="1">
                <a:solidFill>
                  <a:srgbClr val="003399"/>
                </a:solidFill>
                <a:latin typeface="Arial Narrow" pitchFamily="34" charset="0"/>
              </a:defRPr>
            </a:lvl9pPr>
          </a:lstStyle>
          <a:p>
            <a:pPr algn="ctr"/>
            <a:r>
              <a:rPr lang="en-US" b="0" kern="0" dirty="0" smtClean="0">
                <a:solidFill>
                  <a:schemeClr val="tx1"/>
                </a:solidFill>
              </a:rPr>
              <a:t>The Red Scare</a:t>
            </a:r>
          </a:p>
          <a:p>
            <a:pPr algn="ctr"/>
            <a:r>
              <a:rPr lang="zh-CN" altLang="en-US" b="0" kern="0" dirty="0" smtClean="0">
                <a:solidFill>
                  <a:schemeClr val="tx1"/>
                </a:solidFill>
              </a:rPr>
              <a:t>红色恐怖</a:t>
            </a:r>
            <a:endParaRPr lang="en-US" b="0" kern="0" dirty="0">
              <a:solidFill>
                <a:schemeClr val="tx1"/>
              </a:solidFill>
            </a:endParaRPr>
          </a:p>
        </p:txBody>
      </p:sp>
      <p:grpSp>
        <p:nvGrpSpPr>
          <p:cNvPr id="7" name="Group 6"/>
          <p:cNvGrpSpPr/>
          <p:nvPr/>
        </p:nvGrpSpPr>
        <p:grpSpPr>
          <a:xfrm>
            <a:off x="533400" y="1371600"/>
            <a:ext cx="8153400" cy="5218174"/>
            <a:chOff x="299445" y="1363723"/>
            <a:chExt cx="8153400" cy="5218174"/>
          </a:xfrm>
        </p:grpSpPr>
        <p:pic>
          <p:nvPicPr>
            <p:cNvPr id="130051" name="Picture 3" descr="C:\Documents and Settings\JP010533\Desktop\TS Cases\501px-Joseph_McCarth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9445" y="1363723"/>
              <a:ext cx="3048000" cy="3644900"/>
            </a:xfrm>
            <a:prstGeom prst="rect">
              <a:avLst/>
            </a:prstGeom>
            <a:ln>
              <a:solidFill>
                <a:schemeClr val="bg1">
                  <a:lumMod val="65000"/>
                </a:schemeClr>
              </a:solidFill>
            </a:ln>
            <a:effectLst/>
            <a:extLst>
              <a:ext uri="{909E8E84-426E-40dd-AFC4-6F175D3DCCD1}">
                <a14:hiddenFill xmlns:a14="http://schemas.microsoft.com/office/drawing/2010/main" xmlns="">
                  <a:solidFill>
                    <a:srgbClr val="FFFFFF"/>
                  </a:solidFill>
                </a14:hiddenFill>
              </a:ext>
            </a:extLst>
          </p:spPr>
        </p:pic>
        <p:pic>
          <p:nvPicPr>
            <p:cNvPr id="130053" name="Picture 5" descr="C:\Documents and Settings\JP010533\Desktop\TS Cases\unac.jpg"/>
            <p:cNvPicPr>
              <a:picLocks noChangeAspect="1" noChangeArrowheads="1"/>
            </p:cNvPicPr>
            <p:nvPr/>
          </p:nvPicPr>
          <p:blipFill rotWithShape="1">
            <a:blip r:embed="rId5" cstate="print"/>
            <a:srcRect l="7737" t="3017" r="2403" b="3303"/>
            <a:stretch/>
          </p:blipFill>
          <p:spPr bwMode="auto">
            <a:xfrm>
              <a:off x="2907305" y="3252848"/>
              <a:ext cx="4010098" cy="3329049"/>
            </a:xfrm>
            <a:prstGeom prst="rect">
              <a:avLst/>
            </a:prstGeom>
            <a:ln>
              <a:solidFill>
                <a:schemeClr val="bg1">
                  <a:lumMod val="65000"/>
                </a:schemeClr>
              </a:solidFill>
            </a:ln>
            <a:effectLst/>
          </p:spPr>
        </p:pic>
        <p:pic>
          <p:nvPicPr>
            <p:cNvPr id="130055" name="Picture 7" descr="C:\Documents and Settings\JP010533\Desktop\TS Cases\0419-redscare.jpg"/>
            <p:cNvPicPr>
              <a:picLocks noChangeAspect="1" noChangeArrowheads="1"/>
            </p:cNvPicPr>
            <p:nvPr/>
          </p:nvPicPr>
          <p:blipFill>
            <a:blip r:embed="rId6" cstate="print"/>
            <a:srcRect/>
            <a:stretch>
              <a:fillRect/>
            </a:stretch>
          </p:blipFill>
          <p:spPr bwMode="auto">
            <a:xfrm>
              <a:off x="299446" y="4191000"/>
              <a:ext cx="3562904" cy="2390896"/>
            </a:xfrm>
            <a:prstGeom prst="rect">
              <a:avLst/>
            </a:prstGeom>
            <a:ln>
              <a:solidFill>
                <a:schemeClr val="bg1">
                  <a:lumMod val="65000"/>
                </a:schemeClr>
              </a:solidFill>
            </a:ln>
            <a:effectLst/>
          </p:spPr>
        </p:pic>
        <p:pic>
          <p:nvPicPr>
            <p:cNvPr id="130054" name="Picture 6" descr="C:\Documents and Settings\JP010533\Desktop\TS Cases\tomorrow.jpg"/>
            <p:cNvPicPr>
              <a:picLocks noChangeAspect="1" noChangeArrowheads="1"/>
            </p:cNvPicPr>
            <p:nvPr/>
          </p:nvPicPr>
          <p:blipFill>
            <a:blip r:embed="rId7" cstate="print"/>
            <a:srcRect/>
            <a:stretch>
              <a:fillRect/>
            </a:stretch>
          </p:blipFill>
          <p:spPr bwMode="auto">
            <a:xfrm>
              <a:off x="6151684" y="3252848"/>
              <a:ext cx="2301161" cy="3329049"/>
            </a:xfrm>
            <a:prstGeom prst="rect">
              <a:avLst/>
            </a:prstGeom>
            <a:ln>
              <a:solidFill>
                <a:schemeClr val="bg1">
                  <a:lumMod val="65000"/>
                </a:schemeClr>
              </a:solidFill>
            </a:ln>
            <a:effectLst/>
          </p:spPr>
        </p:pic>
        <p:pic>
          <p:nvPicPr>
            <p:cNvPr id="19461"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890245" y="1363723"/>
              <a:ext cx="5562600" cy="1889125"/>
            </a:xfrm>
            <a:prstGeom prst="rect">
              <a:avLst/>
            </a:prstGeom>
            <a:ln>
              <a:solidFill>
                <a:schemeClr val="bg1">
                  <a:lumMod val="65000"/>
                </a:schemeClr>
              </a:solidFill>
            </a:ln>
            <a:effectLst/>
            <a:extLst>
              <a:ext uri="{909E8E84-426E-40dd-AFC4-6F175D3DCCD1}">
                <a14:hiddenFill xmlns:a14="http://schemas.microsoft.com/office/drawing/2010/main" xmlns="">
                  <a:solidFill>
                    <a:srgbClr val="FFFFFF"/>
                  </a:solidFill>
                </a14:hiddenFill>
              </a:ext>
            </a:extLst>
          </p:spPr>
        </p:pic>
        <p:sp>
          <p:nvSpPr>
            <p:cNvPr id="11" name="Rectangle 2"/>
            <p:cNvSpPr txBox="1">
              <a:spLocks noChangeArrowheads="1"/>
            </p:cNvSpPr>
            <p:nvPr/>
          </p:nvSpPr>
          <p:spPr>
            <a:xfrm>
              <a:off x="299446" y="3962400"/>
              <a:ext cx="2062754" cy="228600"/>
            </a:xfrm>
            <a:prstGeom prst="rect">
              <a:avLst/>
            </a:prstGeom>
            <a:solidFill>
              <a:srgbClr val="FFFFFF">
                <a:alpha val="45098"/>
              </a:srgbClr>
            </a:solidFill>
            <a:ln>
              <a:noFill/>
            </a:ln>
            <a:effectLst/>
          </p:spPr>
          <p:txBody>
            <a:bodyPr anchor="b"/>
            <a:lstStyle/>
            <a:p>
              <a:pPr>
                <a:lnSpc>
                  <a:spcPct val="90000"/>
                </a:lnSpc>
                <a:defRPr/>
              </a:pPr>
              <a:r>
                <a:rPr lang="en-US" sz="1200" b="1" kern="0" dirty="0">
                  <a:latin typeface="+mn-lt"/>
                  <a:ea typeface="+mj-ea"/>
                  <a:cs typeface="+mj-cs"/>
                </a:rPr>
                <a:t>Senator Joseph McCarthy</a:t>
              </a:r>
            </a:p>
          </p:txBody>
        </p:sp>
      </p:grpSp>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90"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5669" y="4203023"/>
            <a:ext cx="3097216" cy="2197777"/>
          </a:xfrm>
          <a:prstGeom prst="rect">
            <a:avLst/>
          </a:prstGeom>
          <a:ln>
            <a:solidFill>
              <a:schemeClr val="bg1">
                <a:lumMod val="75000"/>
              </a:schemeClr>
            </a:solidFill>
          </a:ln>
          <a:effectLst/>
          <a:extLst>
            <a:ext uri="{909E8E84-426E-40dd-AFC4-6F175D3DCCD1}">
              <a14:hiddenFill xmlns:a14="http://schemas.microsoft.com/office/drawing/2010/main" xmlns="">
                <a:solidFill>
                  <a:srgbClr val="FFFFFF"/>
                </a:solidFill>
              </a14:hiddenFill>
            </a:ext>
          </a:extLst>
        </p:spPr>
      </p:pic>
      <p:pic>
        <p:nvPicPr>
          <p:cNvPr id="118786"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4198"/>
          <a:stretch/>
        </p:blipFill>
        <p:spPr bwMode="auto">
          <a:xfrm>
            <a:off x="3702650" y="4170118"/>
            <a:ext cx="2877014" cy="2230683"/>
          </a:xfrm>
          <a:prstGeom prst="rect">
            <a:avLst/>
          </a:prstGeom>
          <a:ln w="12700" cap="sq">
            <a:solidFill>
              <a:schemeClr val="bg1">
                <a:lumMod val="75000"/>
              </a:schemeClr>
            </a:solidFill>
            <a:miter lim="800000"/>
            <a:headEnd type="none" w="sm" len="sm"/>
            <a:tailEnd type="none" w="sm" len="sm"/>
          </a:ln>
          <a:effectLst/>
          <a:extLst>
            <a:ext uri="{909E8E84-426E-40dd-AFC4-6F175D3DCCD1}">
              <a14:hiddenFill xmlns:a14="http://schemas.microsoft.com/office/drawing/2010/main" xmlns="">
                <a:solidFill>
                  <a:srgbClr val="FFFFFF"/>
                </a:solidFill>
              </a14:hiddenFill>
            </a:ext>
          </a:extLst>
        </p:spPr>
      </p:pic>
      <p:pic>
        <p:nvPicPr>
          <p:cNvPr id="16" name="Picture 14"/>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0078" t="25136" r="10579" b="42432"/>
          <a:stretch/>
        </p:blipFill>
        <p:spPr bwMode="auto">
          <a:xfrm>
            <a:off x="695735" y="609601"/>
            <a:ext cx="7752530" cy="2100645"/>
          </a:xfrm>
          <a:prstGeom prst="rect">
            <a:avLst/>
          </a:prstGeom>
          <a:ln w="12700" cap="sq">
            <a:noFill/>
            <a:miter lim="800000"/>
            <a:headEnd type="none" w="sm" len="sm"/>
            <a:tailEnd type="none" w="sm" len="sm"/>
          </a:ln>
          <a:effectLst/>
          <a:extLst>
            <a:ext uri="{909E8E84-426E-40dd-AFC4-6F175D3DCCD1}">
              <a14:hiddenFill xmlns:a14="http://schemas.microsoft.com/office/drawing/2010/main" xmlns="">
                <a:solidFill>
                  <a:srgbClr val="FFFFFF"/>
                </a:solidFill>
              </a14:hiddenFill>
            </a:ext>
          </a:extLst>
        </p:spPr>
      </p:pic>
      <p:pic>
        <p:nvPicPr>
          <p:cNvPr id="17" name="Picture 16"/>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6934"/>
          <a:stretch/>
        </p:blipFill>
        <p:spPr bwMode="auto">
          <a:xfrm>
            <a:off x="705669" y="2489993"/>
            <a:ext cx="2274518" cy="1713030"/>
          </a:xfrm>
          <a:prstGeom prst="rect">
            <a:avLst/>
          </a:prstGeom>
          <a:ln w="12700" cap="sq">
            <a:solidFill>
              <a:schemeClr val="bg1">
                <a:lumMod val="75000"/>
              </a:schemeClr>
            </a:solidFill>
            <a:miter lim="800000"/>
            <a:headEnd type="none" w="sm" len="sm"/>
            <a:tailEnd type="none" w="sm" len="sm"/>
          </a:ln>
          <a:effectLst/>
          <a:extLst>
            <a:ext uri="{909E8E84-426E-40dd-AFC4-6F175D3DCCD1}">
              <a14:hiddenFill xmlns:a14="http://schemas.microsoft.com/office/drawing/2010/main" xmlns="">
                <a:solidFill>
                  <a:srgbClr val="FFFFFF"/>
                </a:solidFill>
              </a14:hiddenFill>
            </a:ext>
          </a:extLst>
        </p:spPr>
      </p:pic>
      <p:pic>
        <p:nvPicPr>
          <p:cNvPr id="18" name="Picture 18"/>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5064"/>
          <a:stretch/>
        </p:blipFill>
        <p:spPr bwMode="auto">
          <a:xfrm>
            <a:off x="2547958" y="2489993"/>
            <a:ext cx="2252521" cy="1713031"/>
          </a:xfrm>
          <a:prstGeom prst="rect">
            <a:avLst/>
          </a:prstGeom>
          <a:ln w="12700" cap="sq">
            <a:solidFill>
              <a:schemeClr val="bg1">
                <a:lumMod val="75000"/>
              </a:schemeClr>
            </a:solidFill>
            <a:miter lim="800000"/>
            <a:headEnd type="none" w="sm" len="sm"/>
            <a:tailEnd type="none" w="sm" len="sm"/>
          </a:ln>
          <a:effectLst/>
          <a:extLst>
            <a:ext uri="{909E8E84-426E-40dd-AFC4-6F175D3DCCD1}">
              <a14:hiddenFill xmlns:a14="http://schemas.microsoft.com/office/drawing/2010/main" xmlns="">
                <a:solidFill>
                  <a:srgbClr val="FFFFFF"/>
                </a:solidFill>
              </a14:hiddenFill>
            </a:ext>
          </a:extLst>
        </p:spPr>
      </p:pic>
      <p:pic>
        <p:nvPicPr>
          <p:cNvPr id="19" name="Picture 17"/>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r="4141" b="4706"/>
          <a:stretch/>
        </p:blipFill>
        <p:spPr bwMode="auto">
          <a:xfrm>
            <a:off x="4506798" y="2489992"/>
            <a:ext cx="2091776" cy="1713031"/>
          </a:xfrm>
          <a:prstGeom prst="rect">
            <a:avLst/>
          </a:prstGeom>
          <a:ln w="12700" cap="sq">
            <a:solidFill>
              <a:schemeClr val="bg1">
                <a:lumMod val="75000"/>
              </a:schemeClr>
            </a:solidFill>
            <a:miter lim="800000"/>
            <a:headEnd type="none" w="sm" len="sm"/>
            <a:tailEnd type="none" w="sm" len="sm"/>
          </a:ln>
          <a:effectLst/>
          <a:extLst>
            <a:ext uri="{909E8E84-426E-40dd-AFC4-6F175D3DCCD1}">
              <a14:hiddenFill xmlns:a14="http://schemas.microsoft.com/office/drawing/2010/main" xmlns="">
                <a:solidFill>
                  <a:srgbClr val="FFFFFF"/>
                </a:solidFill>
              </a14:hiddenFill>
            </a:ext>
          </a:extLst>
        </p:spPr>
      </p:pic>
      <p:pic>
        <p:nvPicPr>
          <p:cNvPr id="20" name="Picture 5"/>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479285" y="2489992"/>
            <a:ext cx="1978913" cy="1559348"/>
          </a:xfrm>
          <a:prstGeom prst="rect">
            <a:avLst/>
          </a:prstGeom>
          <a:ln w="12700" cap="sq">
            <a:solidFill>
              <a:schemeClr val="bg1">
                <a:lumMod val="75000"/>
              </a:schemeClr>
            </a:solidFill>
            <a:miter lim="800000"/>
            <a:headEnd type="none" w="sm" len="sm"/>
            <a:tailEnd type="none" w="sm" len="sm"/>
          </a:ln>
          <a:effectLst/>
          <a:extLst>
            <a:ext uri="{909E8E84-426E-40dd-AFC4-6F175D3DCCD1}">
              <a14:hiddenFill xmlns:a14="http://schemas.microsoft.com/office/drawing/2010/main" xmlns="">
                <a:solidFill>
                  <a:srgbClr val="FFFFFF"/>
                </a:solidFill>
              </a14:hiddenFill>
            </a:ext>
          </a:extLst>
        </p:spPr>
      </p:pic>
      <p:pic>
        <p:nvPicPr>
          <p:cNvPr id="14" name="Picture 2" descr="C:\Users\Jennie\Desktop\C-100 Documents\Staff Docs\c-100 logo EPS copy.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pic>
        <p:nvPicPr>
          <p:cNvPr id="118792" name="Picture 8"/>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l="21341" t="24894" r="57921" b="38235"/>
          <a:stretch/>
        </p:blipFill>
        <p:spPr bwMode="auto">
          <a:xfrm>
            <a:off x="6431008" y="4016434"/>
            <a:ext cx="2027191" cy="2384367"/>
          </a:xfrm>
          <a:prstGeom prst="rect">
            <a:avLst/>
          </a:prstGeom>
          <a:ln w="12700" cap="sq">
            <a:solidFill>
              <a:schemeClr val="bg1">
                <a:lumMod val="75000"/>
              </a:schemeClr>
            </a:solidFill>
            <a:miter lim="800000"/>
            <a:headEnd type="none" w="sm" len="sm"/>
            <a:tailEnd type="none" w="sm" len="sm"/>
          </a:ln>
          <a:effectLst/>
          <a:extLst>
            <a:ext uri="{909E8E84-426E-40dd-AFC4-6F175D3DCCD1}">
              <a14:hiddenFill xmlns:a14="http://schemas.microsoft.com/office/drawing/2010/main" xmlns="">
                <a:solidFill>
                  <a:srgbClr val="FFFFFF"/>
                </a:solidFill>
              </a14:hiddenFill>
            </a:ext>
          </a:extLst>
        </p:spPr>
      </p:pic>
      <p:sp>
        <p:nvSpPr>
          <p:cNvPr id="2" name="Rounded Rectangle 1"/>
          <p:cNvSpPr/>
          <p:nvPr/>
        </p:nvSpPr>
        <p:spPr bwMode="auto">
          <a:xfrm>
            <a:off x="1828800" y="286512"/>
            <a:ext cx="5105400" cy="323088"/>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3" name="Oval 12"/>
          <p:cNvSpPr/>
          <p:nvPr/>
        </p:nvSpPr>
        <p:spPr bwMode="auto">
          <a:xfrm>
            <a:off x="228600" y="1600200"/>
            <a:ext cx="8915400" cy="19812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5" name="Rectangle 14"/>
          <p:cNvSpPr/>
          <p:nvPr/>
        </p:nvSpPr>
        <p:spPr bwMode="auto">
          <a:xfrm>
            <a:off x="7391400" y="152400"/>
            <a:ext cx="1295400" cy="685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21" name="TextBox 20"/>
          <p:cNvSpPr txBox="1"/>
          <p:nvPr/>
        </p:nvSpPr>
        <p:spPr>
          <a:xfrm>
            <a:off x="6477000" y="1295400"/>
            <a:ext cx="2057400" cy="1015663"/>
          </a:xfrm>
          <a:prstGeom prst="rect">
            <a:avLst/>
          </a:prstGeom>
          <a:solidFill>
            <a:schemeClr val="bg1"/>
          </a:solidFill>
        </p:spPr>
        <p:txBody>
          <a:bodyPr wrap="square" rtlCol="0">
            <a:spAutoFit/>
          </a:bodyPr>
          <a:lstStyle/>
          <a:p>
            <a:r>
              <a:rPr lang="zh-CN" altLang="en-US" sz="2000" dirty="0" smtClean="0"/>
              <a:t>审查之下的竞选</a:t>
            </a:r>
            <a:endParaRPr lang="en-US" altLang="zh-CN" sz="2000" dirty="0" smtClean="0"/>
          </a:p>
          <a:p>
            <a:r>
              <a:rPr lang="zh-CN" altLang="en-US" sz="2000" dirty="0" smtClean="0"/>
              <a:t>金钱游戏</a:t>
            </a:r>
            <a:endParaRPr lang="en-US" sz="2000" dirty="0" smtClean="0"/>
          </a:p>
          <a:p>
            <a:r>
              <a:rPr lang="zh-CN" altLang="en-US" sz="2000" dirty="0" smtClean="0"/>
              <a:t>尼姑</a:t>
            </a:r>
            <a:endParaRPr lang="en-US" sz="2000" dirty="0"/>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711200" y="457200"/>
            <a:ext cx="7620000" cy="685800"/>
          </a:xfrm>
          <a:prstGeom prst="rect">
            <a:avLst/>
          </a:prstGeom>
        </p:spPr>
        <p: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03580"/>
              </a:solidFill>
              <a:effectLst/>
              <a:uLnTx/>
              <a:uFillTx/>
              <a:latin typeface="+mj-lt"/>
              <a:ea typeface="+mj-ea"/>
              <a:cs typeface="+mj-cs"/>
            </a:endParaRPr>
          </a:p>
        </p:txBody>
      </p:sp>
      <p:pic>
        <p:nvPicPr>
          <p:cNvPr id="12" name="Picture 2" descr="C:\Users\Jennie\Desktop\C-100 Documents\Staff Docs\c-100 logo EPS cop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6512"/>
            <a:ext cx="838200" cy="90525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4" name="Group 13"/>
          <p:cNvGrpSpPr/>
          <p:nvPr/>
        </p:nvGrpSpPr>
        <p:grpSpPr>
          <a:xfrm>
            <a:off x="1219200" y="990600"/>
            <a:ext cx="6940938" cy="4897382"/>
            <a:chOff x="983863" y="1426191"/>
            <a:chExt cx="7176275" cy="5049782"/>
          </a:xfrm>
        </p:grpSpPr>
        <p:pic>
          <p:nvPicPr>
            <p:cNvPr id="4" name="Picture 2" descr="C:\Documents and Settings\JP010533\Desktop\TS Cases\Print - HOW CHINESE WON RIGHTS TO LAUNCH SATELLITES FOR U.S. - Chronology - NYTimes_Page_1.jpg"/>
            <p:cNvPicPr>
              <a:picLocks noChangeAspect="1" noChangeArrowheads="1"/>
            </p:cNvPicPr>
            <p:nvPr/>
          </p:nvPicPr>
          <p:blipFill>
            <a:blip r:embed="rId4" cstate="print"/>
            <a:srcRect/>
            <a:stretch>
              <a:fillRect/>
            </a:stretch>
          </p:blipFill>
          <p:spPr bwMode="auto">
            <a:xfrm>
              <a:off x="983864" y="1447801"/>
              <a:ext cx="3886200" cy="5028172"/>
            </a:xfrm>
            <a:prstGeom prst="rect">
              <a:avLst/>
            </a:prstGeom>
            <a:ln>
              <a:solidFill>
                <a:schemeClr val="bg1">
                  <a:lumMod val="75000"/>
                </a:schemeClr>
              </a:solidFill>
            </a:ln>
            <a:effectLst/>
          </p:spPr>
        </p:pic>
        <p:pic>
          <p:nvPicPr>
            <p:cNvPr id="6" name="Picture 2" descr="C:\Documents and Settings\JP010533\Desktop\TS Cases\Print - HOW CHINESE WON RIGHTS TO LAUNCH SATELLITES FOR U.S. - Chronology - NYTimes_Page_1.jpg"/>
            <p:cNvPicPr>
              <a:picLocks noChangeAspect="1" noChangeArrowheads="1"/>
            </p:cNvPicPr>
            <p:nvPr/>
          </p:nvPicPr>
          <p:blipFill rotWithShape="1">
            <a:blip r:embed="rId4" cstate="print"/>
            <a:srcRect l="6093" t="21034" r="47070" b="72727"/>
            <a:stretch/>
          </p:blipFill>
          <p:spPr bwMode="auto">
            <a:xfrm>
              <a:off x="983863" y="1426191"/>
              <a:ext cx="7176275" cy="1236789"/>
            </a:xfrm>
            <a:prstGeom prst="rect">
              <a:avLst/>
            </a:prstGeom>
            <a:ln>
              <a:solidFill>
                <a:schemeClr val="bg1">
                  <a:lumMod val="75000"/>
                </a:schemeClr>
              </a:solidFill>
            </a:ln>
            <a:effectLst>
              <a:outerShdw blurRad="50800" dist="38100" dir="8100000" algn="tr" rotWithShape="0">
                <a:prstClr val="black">
                  <a:alpha val="40000"/>
                </a:prstClr>
              </a:outerShdw>
            </a:effectLst>
          </p:spPr>
        </p:pic>
        <p:pic>
          <p:nvPicPr>
            <p:cNvPr id="5" name="Picture 4" descr="C:\Documents and Settings\JP010533\Desktop\TS Cases\Print - HOW CHINESE WON RIGHTS TO LAUNCH SATELLITES FOR U.S. - Chronology - NYTimes_Page_1.jpg"/>
            <p:cNvPicPr>
              <a:picLocks noChangeAspect="1" noChangeArrowheads="1"/>
            </p:cNvPicPr>
            <p:nvPr/>
          </p:nvPicPr>
          <p:blipFill rotWithShape="1">
            <a:blip r:embed="rId4" cstate="print"/>
            <a:srcRect l="6059" t="6526" r="78792" b="91465"/>
            <a:stretch/>
          </p:blipFill>
          <p:spPr bwMode="auto">
            <a:xfrm>
              <a:off x="4312038" y="2387747"/>
              <a:ext cx="3848100" cy="660253"/>
            </a:xfrm>
            <a:prstGeom prst="rect">
              <a:avLst/>
            </a:prstGeom>
            <a:ln>
              <a:solidFill>
                <a:schemeClr val="bg1">
                  <a:lumMod val="75000"/>
                </a:schemeClr>
              </a:solidFill>
            </a:ln>
            <a:effectLst>
              <a:outerShdw blurRad="50800" dist="38100" dir="8100000" algn="tr" rotWithShape="0">
                <a:prstClr val="black">
                  <a:alpha val="40000"/>
                </a:prstClr>
              </a:outerShdw>
            </a:effectLst>
          </p:spPr>
        </p:pic>
        <p:sp>
          <p:nvSpPr>
            <p:cNvPr id="9" name="Rectangle 8"/>
            <p:cNvSpPr/>
            <p:nvPr/>
          </p:nvSpPr>
          <p:spPr bwMode="auto">
            <a:xfrm>
              <a:off x="1936364" y="2993107"/>
              <a:ext cx="6223773" cy="34828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0" name="Rectangle 9"/>
            <p:cNvSpPr/>
            <p:nvPr/>
          </p:nvSpPr>
          <p:spPr bwMode="auto">
            <a:xfrm>
              <a:off x="4109712" y="3594357"/>
              <a:ext cx="3648646" cy="21733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sp>
          <p:nvSpPr>
            <p:cNvPr id="11" name="Rectangle 10"/>
            <p:cNvSpPr/>
            <p:nvPr/>
          </p:nvSpPr>
          <p:spPr bwMode="auto">
            <a:xfrm>
              <a:off x="2053091" y="3811688"/>
              <a:ext cx="5375639" cy="225955"/>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smtClean="0">
                <a:ln>
                  <a:noFill/>
                </a:ln>
                <a:solidFill>
                  <a:srgbClr val="003399"/>
                </a:solidFill>
                <a:effectLst/>
                <a:latin typeface="Arial" charset="0"/>
              </a:endParaRPr>
            </a:p>
          </p:txBody>
        </p:sp>
        <p:pic>
          <p:nvPicPr>
            <p:cNvPr id="7" name="Picture 2" descr="C:\Documents and Settings\JP010533\Desktop\TS Cases\Print - HOW CHINESE WON RIGHTS TO LAUNCH SATELLITES FOR U.S. - Chronology - NYTimes_Page_1.jpg"/>
            <p:cNvPicPr>
              <a:picLocks noChangeAspect="1" noChangeArrowheads="1"/>
            </p:cNvPicPr>
            <p:nvPr/>
          </p:nvPicPr>
          <p:blipFill>
            <a:blip r:embed="rId4" cstate="print">
              <a:clrChange>
                <a:clrFrom>
                  <a:srgbClr val="FFFFFE"/>
                </a:clrFrom>
                <a:clrTo>
                  <a:srgbClr val="FFFFFE">
                    <a:alpha val="0"/>
                  </a:srgbClr>
                </a:clrTo>
              </a:clrChange>
            </a:blip>
            <a:srcRect l="5881" t="68182" r="37952" b="7576"/>
            <a:stretch>
              <a:fillRect/>
            </a:stretch>
          </p:blipFill>
          <p:spPr bwMode="auto">
            <a:xfrm>
              <a:off x="1936365" y="3012854"/>
              <a:ext cx="6223773" cy="3463119"/>
            </a:xfrm>
            <a:prstGeom prst="rect">
              <a:avLst/>
            </a:prstGeom>
            <a:ln>
              <a:solidFill>
                <a:schemeClr val="bg1">
                  <a:lumMod val="75000"/>
                </a:schemeClr>
              </a:solidFill>
            </a:ln>
            <a:effectLst>
              <a:outerShdw blurRad="50800" dist="38100" dir="8100000" algn="tr" rotWithShape="0">
                <a:prstClr val="black">
                  <a:alpha val="40000"/>
                </a:prstClr>
              </a:outerShdw>
            </a:effectLst>
          </p:spPr>
        </p:pic>
      </p:grpSp>
      <p:sp>
        <p:nvSpPr>
          <p:cNvPr id="13" name="TextBox 12"/>
          <p:cNvSpPr txBox="1"/>
          <p:nvPr/>
        </p:nvSpPr>
        <p:spPr>
          <a:xfrm>
            <a:off x="1143000" y="6019800"/>
            <a:ext cx="6858000" cy="400110"/>
          </a:xfrm>
          <a:prstGeom prst="rect">
            <a:avLst/>
          </a:prstGeom>
          <a:noFill/>
        </p:spPr>
        <p:txBody>
          <a:bodyPr wrap="square" rtlCol="0">
            <a:spAutoFit/>
          </a:bodyPr>
          <a:lstStyle/>
          <a:p>
            <a:r>
              <a:rPr lang="zh-CN" altLang="en-US" sz="2000" dirty="0" smtClean="0"/>
              <a:t>如</a:t>
            </a:r>
            <a:r>
              <a:rPr lang="zh-CN" altLang="en-US" sz="2000" dirty="0"/>
              <a:t>何在最热门的新兴市场平</a:t>
            </a:r>
            <a:r>
              <a:rPr lang="zh-CN" altLang="en-US" sz="2000" dirty="0" smtClean="0"/>
              <a:t>衡美国的安全</a:t>
            </a:r>
            <a:r>
              <a:rPr lang="zh-CN" altLang="en-US" sz="2000" dirty="0"/>
              <a:t>顾虑</a:t>
            </a:r>
            <a:r>
              <a:rPr lang="zh-CN" altLang="en-US" sz="2000" dirty="0" smtClean="0"/>
              <a:t>和商业竞争</a:t>
            </a:r>
            <a:endParaRPr lang="en-US" sz="2000" dirty="0"/>
          </a:p>
        </p:txBody>
      </p:sp>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Firm World Map">
  <a:themeElements>
    <a:clrScheme name="C-100 Theme">
      <a:dk1>
        <a:sysClr val="windowText" lastClr="000000"/>
      </a:dk1>
      <a:lt1>
        <a:sysClr val="window" lastClr="FFFFFF"/>
      </a:lt1>
      <a:dk2>
        <a:srgbClr val="000000"/>
      </a:dk2>
      <a:lt2>
        <a:srgbClr val="EEECE1"/>
      </a:lt2>
      <a:accent1>
        <a:srgbClr val="000000"/>
      </a:accent1>
      <a:accent2>
        <a:srgbClr val="000000"/>
      </a:accent2>
      <a:accent3>
        <a:srgbClr val="000000"/>
      </a:accent3>
      <a:accent4>
        <a:srgbClr val="000000"/>
      </a:accent4>
      <a:accent5>
        <a:srgbClr val="000000"/>
      </a:accent5>
      <a:accent6>
        <a:srgbClr val="000000"/>
      </a:accent6>
      <a:hlink>
        <a:srgbClr val="B31B34"/>
      </a:hlink>
      <a:folHlink>
        <a:srgbClr val="000000"/>
      </a:folHlink>
    </a:clrScheme>
    <a:fontScheme name="C-100 Brand">
      <a:majorFont>
        <a:latin typeface="Helvetica Light"/>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3200" b="1" i="0" u="none" strike="noStrike" cap="none" normalizeH="0" baseline="0" smtClean="0">
            <a:ln>
              <a:noFill/>
            </a:ln>
            <a:solidFill>
              <a:srgbClr val="003399"/>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3200" b="1" i="0" u="none" strike="noStrike" cap="none" normalizeH="0" baseline="0" smtClean="0">
            <a:ln>
              <a:noFill/>
            </a:ln>
            <a:solidFill>
              <a:srgbClr val="003399"/>
            </a:solidFill>
            <a:effectLst/>
            <a:latin typeface="Arial" charset="0"/>
          </a:defRPr>
        </a:defPPr>
      </a:lstStyle>
    </a:lnDef>
  </a:objectDefaults>
  <a:extraClrSchemeLst>
    <a:extraClrScheme>
      <a:clrScheme name="World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orld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orld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orld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orld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orld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orld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World Template 8">
        <a:dk1>
          <a:srgbClr val="000000"/>
        </a:dk1>
        <a:lt1>
          <a:srgbClr val="FFFFFF"/>
        </a:lt1>
        <a:dk2>
          <a:srgbClr val="6699FF"/>
        </a:dk2>
        <a:lt2>
          <a:srgbClr val="808080"/>
        </a:lt2>
        <a:accent1>
          <a:srgbClr val="FF9900"/>
        </a:accent1>
        <a:accent2>
          <a:srgbClr val="3333CC"/>
        </a:accent2>
        <a:accent3>
          <a:srgbClr val="FFFFFF"/>
        </a:accent3>
        <a:accent4>
          <a:srgbClr val="000000"/>
        </a:accent4>
        <a:accent5>
          <a:srgbClr val="FFCA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7616</Words>
  <Application>Microsoft Office PowerPoint</Application>
  <PresentationFormat>On-screen Show (4:3)</PresentationFormat>
  <Paragraphs>501</Paragraphs>
  <Slides>66</Slides>
  <Notes>65</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Firm World Map</vt:lpstr>
      <vt:lpstr>Trade Secrets and Economic Espionage:  Legal Risks in Advancing Technology between the U.S. and China  商业机密与经济间谍活动 美中科技发展的法律风险</vt:lpstr>
      <vt:lpstr>Introduction 介绍</vt:lpstr>
      <vt:lpstr>The Chinese in America 华人在美国</vt:lpstr>
      <vt:lpstr>Historical Racism and Bias Against Chinese Americans   历史种族主义和针对美籍华人的偏见</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Geopolitical Situation between the U.S. and China  美国和中国之间的地缘态势</vt:lpstr>
      <vt:lpstr>Chinese Students and the U.S. Science and Technology Workforce  中国学生和美国的科技劳动力</vt:lpstr>
      <vt:lpstr>Slide 20</vt:lpstr>
      <vt:lpstr>Slide 21</vt:lpstr>
      <vt:lpstr>Slide 22</vt:lpstr>
      <vt:lpstr>Slide 23</vt:lpstr>
      <vt:lpstr>Slide 24</vt:lpstr>
      <vt:lpstr>Slide 25</vt:lpstr>
      <vt:lpstr>Current Legal Environment  当前法律环境</vt:lpstr>
      <vt:lpstr>Slide 27</vt:lpstr>
      <vt:lpstr>Slide 28</vt:lpstr>
      <vt:lpstr>Slide 29</vt:lpstr>
      <vt:lpstr>Slide 30</vt:lpstr>
      <vt:lpstr>Slide 31</vt:lpstr>
      <vt:lpstr>Slide 32</vt:lpstr>
      <vt:lpstr>Slide 33</vt:lpstr>
      <vt:lpstr>Slide 34</vt:lpstr>
      <vt:lpstr>Slide 35</vt:lpstr>
      <vt:lpstr>Slide 36</vt:lpstr>
      <vt:lpstr>Recent Federal Prosecutions 近期的美国联邦检控 </vt:lpstr>
      <vt:lpstr>Slide 38</vt:lpstr>
      <vt:lpstr>Slide 39</vt:lpstr>
      <vt:lpstr>Slide 40</vt:lpstr>
      <vt:lpstr>Slide 41</vt:lpstr>
      <vt:lpstr>Slide 42</vt:lpstr>
      <vt:lpstr>Slide 43</vt:lpstr>
      <vt:lpstr>Slide 44</vt:lpstr>
      <vt:lpstr>Slide 45</vt:lpstr>
      <vt:lpstr>Slide 46</vt:lpstr>
      <vt:lpstr>Slide 47</vt:lpstr>
      <vt:lpstr>Rare legal suit that won against the U.S. gov’t</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revision>1</cp:revision>
  <dcterms:created xsi:type="dcterms:W3CDTF">2015-12-18T23:04:16Z</dcterms:created>
  <dcterms:modified xsi:type="dcterms:W3CDTF">2016-08-03T18:13:46Z</dcterms:modified>
</cp:coreProperties>
</file>